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0"/>
  </p:notesMasterIdLst>
  <p:handoutMasterIdLst>
    <p:handoutMasterId r:id="rId21"/>
  </p:handoutMasterIdLst>
  <p:sldIdLst>
    <p:sldId id="656" r:id="rId2"/>
    <p:sldId id="675" r:id="rId3"/>
    <p:sldId id="519" r:id="rId4"/>
    <p:sldId id="674" r:id="rId5"/>
    <p:sldId id="670" r:id="rId6"/>
    <p:sldId id="528" r:id="rId7"/>
    <p:sldId id="522" r:id="rId8"/>
    <p:sldId id="664" r:id="rId9"/>
    <p:sldId id="658" r:id="rId10"/>
    <p:sldId id="625" r:id="rId11"/>
    <p:sldId id="642" r:id="rId12"/>
    <p:sldId id="672" r:id="rId13"/>
    <p:sldId id="665" r:id="rId14"/>
    <p:sldId id="666" r:id="rId15"/>
    <p:sldId id="671" r:id="rId16"/>
    <p:sldId id="668" r:id="rId17"/>
    <p:sldId id="661" r:id="rId18"/>
    <p:sldId id="663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AD229F0-95CA-2D4C-9DBE-CBD0ACC14646}">
          <p14:sldIdLst>
            <p14:sldId id="656"/>
            <p14:sldId id="675"/>
            <p14:sldId id="519"/>
            <p14:sldId id="674"/>
            <p14:sldId id="670"/>
            <p14:sldId id="528"/>
            <p14:sldId id="522"/>
            <p14:sldId id="664"/>
            <p14:sldId id="658"/>
            <p14:sldId id="625"/>
            <p14:sldId id="642"/>
            <p14:sldId id="672"/>
            <p14:sldId id="665"/>
            <p14:sldId id="666"/>
            <p14:sldId id="671"/>
            <p14:sldId id="668"/>
            <p14:sldId id="661"/>
            <p14:sldId id="6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2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16D35"/>
    <a:srgbClr val="DB5616"/>
    <a:srgbClr val="FFBD49"/>
    <a:srgbClr val="373737"/>
    <a:srgbClr val="2F9742"/>
    <a:srgbClr val="DE5D25"/>
    <a:srgbClr val="E54E5A"/>
    <a:srgbClr val="FCDED1"/>
    <a:srgbClr val="7C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86" autoAdjust="0"/>
    <p:restoredTop sz="99915" autoAdjust="0"/>
  </p:normalViewPr>
  <p:slideViewPr>
    <p:cSldViewPr snapToGrid="0">
      <p:cViewPr>
        <p:scale>
          <a:sx n="120" d="100"/>
          <a:sy n="120" d="100"/>
        </p:scale>
        <p:origin x="144" y="672"/>
      </p:cViewPr>
      <p:guideLst>
        <p:guide orient="horz" pos="142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EDFE0CD-AEE1-CA48-AE36-60ECDE5C00E4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4BBD4ECF-9508-4D47-9B3F-B3D52C6E3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F3FF3FE-3803-944C-976F-5F54614945EF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50EB1E1-E372-2244-B077-83AB49762A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8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3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3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8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9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2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EB1E1-E372-2244-B077-83AB49762A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06565"/>
            <a:ext cx="6858000" cy="1790700"/>
          </a:xfrm>
        </p:spPr>
        <p:txBody>
          <a:bodyPr anchor="ctr"/>
          <a:lstStyle>
            <a:lvl1pPr algn="ctr">
              <a:defRPr sz="3375">
                <a:solidFill>
                  <a:srgbClr val="00AEE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11" y="1090843"/>
            <a:ext cx="2104551" cy="62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55859"/>
            <a:ext cx="1971675" cy="40426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555859"/>
            <a:ext cx="5800725" cy="40426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ctr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025">
                <a:solidFill>
                  <a:srgbClr val="00AEEF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51435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90298"/>
            <a:ext cx="3886200" cy="2842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90298"/>
            <a:ext cx="3886200" cy="2842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75668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839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4501"/>
            <a:ext cx="3868340" cy="2317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69839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24501"/>
            <a:ext cx="3887391" cy="2317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9869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9766"/>
            <a:ext cx="7886700" cy="2808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879C-8B73-A54A-BE25-20BDADC927F0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A830-49D8-1B42-A726-3058B6B0B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kern="1200">
          <a:solidFill>
            <a:srgbClr val="72BF44"/>
          </a:solidFill>
          <a:latin typeface="Corbel" charset="0"/>
          <a:ea typeface="Corbel" charset="0"/>
          <a:cs typeface="Corbel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b="0" i="0" kern="1200">
          <a:solidFill>
            <a:srgbClr val="00AEEF"/>
          </a:solidFill>
          <a:latin typeface="Corbel" charset="0"/>
          <a:ea typeface="Corbel" charset="0"/>
          <a:cs typeface="Corbel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b="0" i="0" kern="1200">
          <a:solidFill>
            <a:srgbClr val="00AEEF"/>
          </a:solidFill>
          <a:latin typeface="Corbel" charset="0"/>
          <a:ea typeface="Corbel" charset="0"/>
          <a:cs typeface="Corbel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b="0" i="0" kern="1200">
          <a:solidFill>
            <a:srgbClr val="00AEEF"/>
          </a:solidFill>
          <a:latin typeface="Corbel" charset="0"/>
          <a:ea typeface="Corbel" charset="0"/>
          <a:cs typeface="Corbel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1200">
          <a:solidFill>
            <a:srgbClr val="00AEEF"/>
          </a:solidFill>
          <a:latin typeface="Corbel" charset="0"/>
          <a:ea typeface="Corbel" charset="0"/>
          <a:cs typeface="Corbel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b="0" i="0" kern="1200">
          <a:solidFill>
            <a:srgbClr val="00AEEF"/>
          </a:solidFill>
          <a:latin typeface="Corbel" charset="0"/>
          <a:ea typeface="Corbel" charset="0"/>
          <a:cs typeface="Corbel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6048" y="2253403"/>
            <a:ext cx="7469372" cy="17907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Topic: </a:t>
            </a:r>
            <a:r>
              <a:rPr lang="en-US" sz="2400" dirty="0">
                <a:solidFill>
                  <a:schemeClr val="bg1"/>
                </a:solidFill>
              </a:rPr>
              <a:t>Helping Your Staff Get to 100% By Asking for Increases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Guest Speaker: Gabe </a:t>
            </a:r>
            <a:r>
              <a:rPr lang="en-US" sz="2400" dirty="0" err="1" smtClean="0">
                <a:solidFill>
                  <a:schemeClr val="bg1"/>
                </a:solidFill>
              </a:rPr>
              <a:t>Buchholtz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May 30,2017 1:00 pm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060" y="1391068"/>
            <a:ext cx="864340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H</a:t>
            </a:r>
            <a:r>
              <a:rPr lang="en-US" sz="4400" dirty="0" smtClean="0">
                <a:solidFill>
                  <a:schemeClr val="bg1"/>
                </a:solidFill>
              </a:rPr>
              <a:t>elping Your Staff Get to </a:t>
            </a:r>
            <a:r>
              <a:rPr lang="en-US" sz="5400" dirty="0" smtClean="0">
                <a:solidFill>
                  <a:schemeClr val="bg1"/>
                </a:solidFill>
              </a:rPr>
              <a:t>100</a:t>
            </a:r>
            <a:r>
              <a:rPr lang="en-US" sz="4400" dirty="0" smtClean="0">
                <a:solidFill>
                  <a:schemeClr val="bg1"/>
                </a:solidFill>
              </a:rPr>
              <a:t>%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By Asking for Increases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70"/>
            <a:ext cx="7886700" cy="295506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</a:t>
            </a:r>
            <a:r>
              <a:rPr lang="en-US" sz="2400" dirty="0"/>
              <a:t>The One Big Question</a:t>
            </a:r>
          </a:p>
          <a:p>
            <a:pPr lvl="1"/>
            <a:r>
              <a:rPr lang="en-US" sz="2400" dirty="0"/>
              <a:t> The One Big Answer</a:t>
            </a:r>
          </a:p>
          <a:p>
            <a:pPr lvl="1"/>
            <a:r>
              <a:rPr lang="en-US" sz="2400" dirty="0"/>
              <a:t> The Very Real Need</a:t>
            </a:r>
          </a:p>
          <a:p>
            <a:pPr lvl="1"/>
            <a:r>
              <a:rPr lang="en-US" sz="2400" dirty="0"/>
              <a:t> The Very Successful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 smtClean="0"/>
              <a:t>Why Contact Current Donor Partners?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70"/>
            <a:ext cx="7886700" cy="295506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Partners are committed</a:t>
            </a:r>
          </a:p>
          <a:p>
            <a:pPr lvl="1"/>
            <a:r>
              <a:rPr lang="en-US" sz="2400" dirty="0" smtClean="0"/>
              <a:t> They have a track record</a:t>
            </a:r>
          </a:p>
          <a:p>
            <a:pPr lvl="1"/>
            <a:r>
              <a:rPr lang="en-US" sz="2400" dirty="0" smtClean="0"/>
              <a:t> Personal relationship</a:t>
            </a:r>
          </a:p>
          <a:p>
            <a:pPr lvl="1"/>
            <a:r>
              <a:rPr lang="en-US" sz="2400" dirty="0" smtClean="0"/>
              <a:t> Most likely to respond</a:t>
            </a:r>
          </a:p>
          <a:p>
            <a:pPr lvl="1"/>
            <a:r>
              <a:rPr lang="en-US" sz="2400" dirty="0" smtClean="0"/>
              <a:t> Opportunity to connect</a:t>
            </a:r>
          </a:p>
          <a:p>
            <a:pPr lvl="1"/>
            <a:r>
              <a:rPr lang="en-US" sz="2400" dirty="0" smtClean="0"/>
              <a:t> Many say  YES!!!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 smtClean="0"/>
              <a:t>Assumptions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70"/>
            <a:ext cx="7886700" cy="295506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Pay raises, promotions and cost of living increases</a:t>
            </a:r>
          </a:p>
          <a:p>
            <a:pPr lvl="1"/>
            <a:r>
              <a:rPr lang="en-US" sz="2400" dirty="0" smtClean="0"/>
              <a:t> When income increases, the tithe increases</a:t>
            </a:r>
          </a:p>
          <a:p>
            <a:pPr lvl="1"/>
            <a:r>
              <a:rPr lang="en-US" sz="2400" dirty="0" smtClean="0"/>
              <a:t> Increased donor giving—to you or someone else</a:t>
            </a:r>
          </a:p>
          <a:p>
            <a:pPr lvl="1"/>
            <a:r>
              <a:rPr lang="en-US" sz="2400" dirty="0" smtClean="0"/>
              <a:t> Regular increase asks generate automatic increases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000" smtClean="0"/>
              <a:t>Reasons Your Staff Might NOT Ask for Increases: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70"/>
            <a:ext cx="7886700" cy="295506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If I ask, donor might be offended</a:t>
            </a:r>
          </a:p>
          <a:p>
            <a:pPr lvl="1"/>
            <a:r>
              <a:rPr lang="en-US" sz="2400" dirty="0" smtClean="0"/>
              <a:t> I previously asked, donor said no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Donor previously increased their gift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Have kids in college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On a tight budget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Simply not considered it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Donor may be hurting financially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000" dirty="0"/>
              <a:t>Action Steps: How to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70"/>
            <a:ext cx="8515350" cy="295506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Team </a:t>
            </a:r>
            <a:r>
              <a:rPr lang="en-US" sz="2400" dirty="0"/>
              <a:t>up with a buddy—accountability</a:t>
            </a:r>
          </a:p>
          <a:p>
            <a:pPr lvl="1"/>
            <a:r>
              <a:rPr lang="en-US" sz="2400" dirty="0"/>
              <a:t> Schedule it. Part time job—weekly hours.</a:t>
            </a:r>
          </a:p>
          <a:p>
            <a:pPr lvl="1"/>
            <a:r>
              <a:rPr lang="en-US" sz="2400" dirty="0"/>
              <a:t> Draft your appeal letter. Get it reviewed.  </a:t>
            </a:r>
          </a:p>
          <a:p>
            <a:pPr lvl="1"/>
            <a:r>
              <a:rPr lang="en-US" sz="2400" dirty="0"/>
              <a:t> Large photo of you/family.</a:t>
            </a:r>
          </a:p>
          <a:p>
            <a:pPr lvl="1"/>
            <a:r>
              <a:rPr lang="en-US" sz="2400" dirty="0"/>
              <a:t> Organize your donor list. Segment it by </a:t>
            </a:r>
            <a:r>
              <a:rPr lang="en-US" sz="2400" dirty="0" smtClean="0"/>
              <a:t>amount—largest first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 Plan to ask every two years</a:t>
            </a:r>
          </a:p>
          <a:p>
            <a:pPr lvl="1"/>
            <a:r>
              <a:rPr lang="en-US" sz="2400" dirty="0"/>
              <a:t> How much to ask?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000" dirty="0" smtClean="0"/>
              <a:t>Strategies to Get Feedback (A Decision)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2869"/>
            <a:ext cx="7886700" cy="319178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 Call ahead—plan to leave a voice message</a:t>
            </a:r>
          </a:p>
          <a:p>
            <a:pPr lvl="1"/>
            <a:r>
              <a:rPr lang="en-US" sz="2400" dirty="0" smtClean="0"/>
              <a:t> Call after—plan to leave a voice message</a:t>
            </a:r>
            <a:endParaRPr lang="en-US" sz="2200" dirty="0" smtClean="0"/>
          </a:p>
          <a:p>
            <a:pPr lvl="2">
              <a:buFont typeface="Courier New" charset="0"/>
              <a:buChar char="o"/>
            </a:pPr>
            <a:r>
              <a:rPr lang="en-US" sz="2200" dirty="0"/>
              <a:t>  </a:t>
            </a:r>
            <a:r>
              <a:rPr lang="en-US" sz="2200" dirty="0" smtClean="0"/>
              <a:t>Sample voice message (if you call on Tuesday): “I’ll try to reach you again tomorrow night; if I miss you I’ll try again on Saturday.”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Email follow-up strategy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Facebook follow-up strategy</a:t>
            </a:r>
          </a:p>
        </p:txBody>
      </p:sp>
    </p:spTree>
    <p:extLst>
      <p:ext uri="{BB962C8B-B14F-4D97-AF65-F5344CB8AC3E}">
        <p14:creationId xmlns:p14="http://schemas.microsoft.com/office/powerpoint/2010/main" val="17858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63" y="1221073"/>
            <a:ext cx="4230407" cy="2453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8197"/>
          <a:stretch/>
        </p:blipFill>
        <p:spPr>
          <a:xfrm>
            <a:off x="773563" y="699021"/>
            <a:ext cx="2555368" cy="36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7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10" y="2257434"/>
            <a:ext cx="2104551" cy="6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227174"/>
            <a:ext cx="7886700" cy="268915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SRS Webinars are a membership benefit of the SRS Network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For more information about the SRS Network visit: </a:t>
            </a:r>
            <a:r>
              <a:rPr lang="en-US" sz="2400" dirty="0" err="1" smtClean="0">
                <a:solidFill>
                  <a:schemeClr val="bg1"/>
                </a:solidFill>
              </a:rPr>
              <a:t>www.supportraisingsolutions.org</a:t>
            </a:r>
            <a:r>
              <a:rPr lang="en-US" sz="2400" dirty="0" smtClean="0">
                <a:solidFill>
                  <a:schemeClr val="bg1"/>
                </a:solidFill>
              </a:rPr>
              <a:t>/network-membership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21616" y="1001224"/>
            <a:ext cx="2449575" cy="1214146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Steve </a:t>
            </a:r>
            <a:br>
              <a:rPr lang="en-US" sz="3000" b="1" dirty="0" smtClean="0"/>
            </a:br>
            <a:r>
              <a:rPr lang="en-US" sz="3000" b="1" dirty="0" smtClean="0"/>
              <a:t>Shadrach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6664" y="3429516"/>
            <a:ext cx="4629153" cy="1142484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Executive Director of the Center for Mission Mobilization &amp; Founder of Support Raising </a:t>
            </a:r>
            <a:r>
              <a:rPr lang="en-US" sz="2400" dirty="0" smtClean="0"/>
              <a:t>Solutions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21616" y="1998200"/>
            <a:ext cx="3992035" cy="434340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Moderator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5" y="514402"/>
            <a:ext cx="2774647" cy="41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9" y="295835"/>
            <a:ext cx="4595533" cy="4595533"/>
          </a:xfrm>
          <a:prstGeom prst="rect">
            <a:avLst/>
          </a:prstGeom>
        </p:spPr>
      </p:pic>
      <p:sp>
        <p:nvSpPr>
          <p:cNvPr id="3" name="Text Placeholder 7"/>
          <p:cNvSpPr txBox="1">
            <a:spLocks/>
          </p:cNvSpPr>
          <p:nvPr/>
        </p:nvSpPr>
        <p:spPr>
          <a:xfrm>
            <a:off x="4810114" y="1083244"/>
            <a:ext cx="3642770" cy="3203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D64039"/>
                </a:solidFill>
              </a:rPr>
              <a:t>Discount Price</a:t>
            </a:r>
            <a:endParaRPr lang="en-US" sz="3600" b="1" dirty="0">
              <a:solidFill>
                <a:srgbClr val="D6403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D64039"/>
                </a:solidFill>
              </a:rPr>
              <a:t>Today and tomorrow only</a:t>
            </a:r>
            <a:r>
              <a:rPr lang="en-US" sz="2400" dirty="0">
                <a:solidFill>
                  <a:srgbClr val="D64039"/>
                </a:solidFill>
              </a:rPr>
              <a:t>!</a:t>
            </a:r>
            <a:endParaRPr lang="en-US" sz="2100" dirty="0">
              <a:solidFill>
                <a:srgbClr val="D6403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64746"/>
                </a:solidFill>
              </a:rPr>
              <a:t>Get 20% off</a:t>
            </a:r>
            <a:endParaRPr lang="en-US" sz="3000" b="1" dirty="0">
              <a:solidFill>
                <a:srgbClr val="46474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464746"/>
                </a:solidFill>
              </a:rPr>
              <a:t>Regularly Priced </a:t>
            </a:r>
            <a:r>
              <a:rPr lang="en-US" sz="1800" dirty="0">
                <a:solidFill>
                  <a:srgbClr val="464746"/>
                </a:solidFill>
              </a:rPr>
              <a:t>$</a:t>
            </a:r>
            <a:r>
              <a:rPr lang="en-US" sz="1800" dirty="0" smtClean="0">
                <a:solidFill>
                  <a:srgbClr val="464746"/>
                </a:solidFill>
              </a:rPr>
              <a:t>17.99 </a:t>
            </a:r>
            <a:endParaRPr lang="en-US" sz="1800" dirty="0">
              <a:solidFill>
                <a:srgbClr val="464746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1500" dirty="0">
                <a:solidFill>
                  <a:srgbClr val="464746"/>
                </a:solidFill>
              </a:rPr>
              <a:t>Promo code: </a:t>
            </a:r>
            <a:r>
              <a:rPr lang="en-US" sz="1500" dirty="0" smtClean="0">
                <a:solidFill>
                  <a:srgbClr val="464746"/>
                </a:solidFill>
              </a:rPr>
              <a:t>SRS20</a:t>
            </a:r>
            <a:endParaRPr lang="en-US" sz="1500" dirty="0">
              <a:solidFill>
                <a:srgbClr val="46474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 err="1">
                <a:solidFill>
                  <a:srgbClr val="464746"/>
                </a:solidFill>
              </a:rPr>
              <a:t>cmmpress.org</a:t>
            </a:r>
            <a:r>
              <a:rPr lang="en-US" sz="1500" dirty="0">
                <a:solidFill>
                  <a:srgbClr val="464746"/>
                </a:solidFill>
              </a:rPr>
              <a:t>/</a:t>
            </a:r>
            <a:r>
              <a:rPr lang="en-US" sz="1500" dirty="0" err="1">
                <a:solidFill>
                  <a:srgbClr val="464746"/>
                </a:solidFill>
              </a:rPr>
              <a:t>blindspots</a:t>
            </a:r>
            <a:endParaRPr lang="en-US" sz="1500" dirty="0">
              <a:solidFill>
                <a:srgbClr val="464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8698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Fall Facilitator Training Dates Set!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9084" y="1913288"/>
            <a:ext cx="7325832" cy="1861270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\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9" y="1420067"/>
            <a:ext cx="2665683" cy="25990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09084" y="4190669"/>
            <a:ext cx="7325832" cy="400920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September </a:t>
            </a:r>
            <a:r>
              <a:rPr lang="en-US" sz="2400" dirty="0" smtClean="0"/>
              <a:t>10th</a:t>
            </a:r>
            <a:r>
              <a:rPr lang="en-US" sz="2400" baseline="300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12th in </a:t>
            </a:r>
            <a:r>
              <a:rPr lang="en-US" sz="2400" dirty="0" smtClean="0"/>
              <a:t>Rogers, 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26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59869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Save the Date!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9084" y="1913288"/>
            <a:ext cx="7325832" cy="1861270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Support Raising Leader’s Conference</a:t>
            </a:r>
          </a:p>
          <a:p>
            <a:pPr marL="0" indent="0" algn="ctr">
              <a:buNone/>
            </a:pPr>
            <a:r>
              <a:rPr lang="en-US" sz="2400" dirty="0" smtClean="0"/>
              <a:t>February 6-9 2018</a:t>
            </a:r>
          </a:p>
          <a:p>
            <a:pPr marL="0" indent="0" algn="ctr">
              <a:buNone/>
            </a:pPr>
            <a:r>
              <a:rPr lang="en-US" sz="2400" dirty="0" smtClean="0"/>
              <a:t>Mission Inn Resort and Club </a:t>
            </a:r>
            <a:r>
              <a:rPr lang="mr-IN" sz="2400" dirty="0" smtClean="0"/>
              <a:t>–</a:t>
            </a:r>
            <a:r>
              <a:rPr lang="en-US" sz="2400" dirty="0" smtClean="0"/>
              <a:t> Orlando, FL</a:t>
            </a:r>
          </a:p>
          <a:p>
            <a:pPr marL="0" indent="0" algn="ctr">
              <a:buNone/>
            </a:pPr>
            <a:r>
              <a:rPr lang="en-US" sz="2400" dirty="0" smtClean="0"/>
              <a:t>More information coming soon!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8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84330" y="2121368"/>
            <a:ext cx="1725625" cy="90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z="4400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637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59869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Questions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8072" y="1913288"/>
            <a:ext cx="5647857" cy="956912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During the presentation, please submit your questions for the upcoming </a:t>
            </a:r>
            <a:r>
              <a:rPr lang="en-US" sz="2400" dirty="0" smtClean="0"/>
              <a:t>Q&amp;A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9281" y="1190846"/>
            <a:ext cx="4941134" cy="780446"/>
          </a:xfrm>
        </p:spPr>
        <p:txBody>
          <a:bodyPr anchor="t">
            <a:normAutofit fontScale="90000"/>
          </a:bodyPr>
          <a:lstStyle/>
          <a:p>
            <a:r>
              <a:rPr lang="en-US" sz="3300" b="1" dirty="0" smtClean="0"/>
              <a:t>Gabe</a:t>
            </a:r>
            <a:r>
              <a:rPr lang="en-US" sz="3300" b="1" dirty="0"/>
              <a:t/>
            </a:r>
            <a:br>
              <a:rPr lang="en-US" sz="3300" b="1" dirty="0"/>
            </a:br>
            <a:r>
              <a:rPr lang="en-US" sz="3300" b="1" dirty="0" err="1" smtClean="0"/>
              <a:t>Buchholtz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dirty="0">
                <a:solidFill>
                  <a:srgbClr val="00AEEF"/>
                </a:solidFill>
              </a:rPr>
              <a:t/>
            </a:r>
            <a:br>
              <a:rPr lang="en-US" sz="3000" dirty="0">
                <a:solidFill>
                  <a:srgbClr val="00AEEF"/>
                </a:solidFill>
              </a:rPr>
            </a:br>
            <a:endParaRPr lang="en-US" sz="3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9281" y="2057198"/>
            <a:ext cx="3992035" cy="326326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b="0" i="0" kern="120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Guest Speaker</a:t>
            </a: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85733" y="2976825"/>
            <a:ext cx="4941134" cy="1190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72BF4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2400" dirty="0" smtClean="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rPr>
              <a:t>International Representative</a:t>
            </a:r>
          </a:p>
          <a:p>
            <a:r>
              <a:rPr lang="en-US" sz="2400" dirty="0" err="1" smtClean="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rPr>
              <a:t>FamilyLife</a:t>
            </a:r>
            <a:r>
              <a:rPr lang="en-US" sz="2400" dirty="0" smtClean="0">
                <a:solidFill>
                  <a:srgbClr val="00AEEF"/>
                </a:solidFill>
                <a:latin typeface="Corbel" charset="0"/>
                <a:ea typeface="Corbel" charset="0"/>
                <a:cs typeface="Corbel" charset="0"/>
              </a:rPr>
              <a:t> Global Team</a:t>
            </a:r>
            <a:endParaRPr lang="en-US" sz="2400" dirty="0">
              <a:solidFill>
                <a:srgbClr val="00AEEF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8197"/>
          <a:stretch/>
        </p:blipFill>
        <p:spPr>
          <a:xfrm>
            <a:off x="773563" y="699021"/>
            <a:ext cx="2555368" cy="36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S Webinar Template 2017" id="{A3949133-257D-8044-9B9F-D38D4B05AD0E}" vid="{323446FE-D66C-524D-AE30-9F6CC47B93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SRS Webinar Template 2017</Template>
  <TotalTime>153</TotalTime>
  <Words>411</Words>
  <Application>Microsoft Macintosh PowerPoint</Application>
  <PresentationFormat>On-screen Show (16:9)</PresentationFormat>
  <Paragraphs>79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Courier New</vt:lpstr>
      <vt:lpstr>Office Theme</vt:lpstr>
      <vt:lpstr>Topic: Helping Your Staff Get to 100% By Asking for Increases   Guest Speaker: Gabe Buchholtz  May 30,2017 1:00 pm</vt:lpstr>
      <vt:lpstr>SRS Webinars are a membership benefit of the SRS Network  For more information about the SRS Network visit: www.supportraisingsolutions.org/network-membership</vt:lpstr>
      <vt:lpstr>Steve  Shadrach</vt:lpstr>
      <vt:lpstr>PowerPoint Presentation</vt:lpstr>
      <vt:lpstr>Fall Facilitator Training Dates Set!</vt:lpstr>
      <vt:lpstr>Save the Date!</vt:lpstr>
      <vt:lpstr>PowerPoint Presentation</vt:lpstr>
      <vt:lpstr>Questions</vt:lpstr>
      <vt:lpstr>Gabe Buchholtz  </vt:lpstr>
      <vt:lpstr>PowerPoint Presentation</vt:lpstr>
      <vt:lpstr>Overview</vt:lpstr>
      <vt:lpstr>Why Contact Current Donor Partners?</vt:lpstr>
      <vt:lpstr>Assumptions</vt:lpstr>
      <vt:lpstr>Reasons Your Staff Might NOT Ask for Increases:</vt:lpstr>
      <vt:lpstr>Action Steps: How to</vt:lpstr>
      <vt:lpstr>Strategies to Get Feedback (A Decision)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Helping Your Staff Get to 100% By Asking for Increases   Guest Speaker: Gabe Buchholtz  May 30,2017 1:00 pm</dc:title>
  <dc:creator>Microsoft Office User</dc:creator>
  <cp:lastModifiedBy>Microsoft Office User</cp:lastModifiedBy>
  <cp:revision>18</cp:revision>
  <cp:lastPrinted>2017-05-30T16:01:23Z</cp:lastPrinted>
  <dcterms:created xsi:type="dcterms:W3CDTF">2017-05-11T21:42:15Z</dcterms:created>
  <dcterms:modified xsi:type="dcterms:W3CDTF">2017-06-02T13:16:52Z</dcterms:modified>
</cp:coreProperties>
</file>