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28"/>
  </p:notesMasterIdLst>
  <p:handoutMasterIdLst>
    <p:handoutMasterId r:id="rId29"/>
  </p:handoutMasterIdLst>
  <p:sldIdLst>
    <p:sldId id="416" r:id="rId2"/>
    <p:sldId id="519" r:id="rId3"/>
    <p:sldId id="520" r:id="rId4"/>
    <p:sldId id="523" r:id="rId5"/>
    <p:sldId id="524" r:id="rId6"/>
    <p:sldId id="527" r:id="rId7"/>
    <p:sldId id="656" r:id="rId8"/>
    <p:sldId id="522" r:id="rId9"/>
    <p:sldId id="528" r:id="rId10"/>
    <p:sldId id="639" r:id="rId11"/>
    <p:sldId id="625" r:id="rId12"/>
    <p:sldId id="641" r:id="rId13"/>
    <p:sldId id="642" r:id="rId14"/>
    <p:sldId id="643" r:id="rId15"/>
    <p:sldId id="651" r:id="rId16"/>
    <p:sldId id="652" r:id="rId17"/>
    <p:sldId id="653" r:id="rId18"/>
    <p:sldId id="657" r:id="rId19"/>
    <p:sldId id="658" r:id="rId20"/>
    <p:sldId id="659" r:id="rId21"/>
    <p:sldId id="660" r:id="rId22"/>
    <p:sldId id="661" r:id="rId23"/>
    <p:sldId id="662" r:id="rId24"/>
    <p:sldId id="655" r:id="rId25"/>
    <p:sldId id="513" r:id="rId26"/>
    <p:sldId id="638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AD229F0-95CA-2D4C-9DBE-CBD0ACC14646}">
          <p14:sldIdLst>
            <p14:sldId id="416"/>
            <p14:sldId id="519"/>
            <p14:sldId id="520"/>
            <p14:sldId id="523"/>
            <p14:sldId id="524"/>
            <p14:sldId id="527"/>
            <p14:sldId id="656"/>
            <p14:sldId id="522"/>
            <p14:sldId id="528"/>
            <p14:sldId id="639"/>
            <p14:sldId id="625"/>
            <p14:sldId id="641"/>
            <p14:sldId id="642"/>
            <p14:sldId id="643"/>
            <p14:sldId id="651"/>
            <p14:sldId id="652"/>
            <p14:sldId id="653"/>
            <p14:sldId id="657"/>
            <p14:sldId id="658"/>
            <p14:sldId id="659"/>
            <p14:sldId id="660"/>
            <p14:sldId id="661"/>
            <p14:sldId id="662"/>
            <p14:sldId id="655"/>
            <p14:sldId id="513"/>
            <p14:sldId id="6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D35"/>
    <a:srgbClr val="DB5616"/>
    <a:srgbClr val="FFBD49"/>
    <a:srgbClr val="373737"/>
    <a:srgbClr val="2F9742"/>
    <a:srgbClr val="DE5D25"/>
    <a:srgbClr val="E54E5A"/>
    <a:srgbClr val="FCDED1"/>
    <a:srgbClr val="7C519D"/>
    <a:srgbClr val="65B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154" autoAdjust="0"/>
    <p:restoredTop sz="99915" autoAdjust="0"/>
  </p:normalViewPr>
  <p:slideViewPr>
    <p:cSldViewPr snapToGrid="0">
      <p:cViewPr varScale="1">
        <p:scale>
          <a:sx n="95" d="100"/>
          <a:sy n="95" d="100"/>
        </p:scale>
        <p:origin x="384" y="176"/>
      </p:cViewPr>
      <p:guideLst>
        <p:guide orient="horz" pos="2160"/>
        <p:guide pos="28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04" y="96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7EDFE0CD-AEE1-CA48-AE36-60ECDE5C00E4}" type="datetimeFigureOut">
              <a:rPr lang="en-US" smtClean="0"/>
              <a:pPr/>
              <a:t>4/3/17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4BBD4ECF-9508-4D47-9B3F-B3D52C6E37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0F3FF3FE-3803-944C-976F-5F54614945EF}" type="datetimeFigureOut">
              <a:rPr lang="en-US" smtClean="0"/>
              <a:pPr/>
              <a:t>4/3/17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250EB1E1-E372-2244-B077-83AB49762A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1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03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22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29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33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9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59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55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45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53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03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3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88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1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62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29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99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28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21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38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69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32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7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90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9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7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5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0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0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08634" y="954099"/>
            <a:ext cx="1487124" cy="59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2130054"/>
            <a:ext cx="3195544" cy="31954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5290" y="414540"/>
            <a:ext cx="6833420" cy="5461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662304" y="1605518"/>
            <a:ext cx="5024495" cy="42440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7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66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4" Type="http://schemas.openxmlformats.org/officeDocument/2006/relationships/image" Target="../media/image6.emf"/><Relationship Id="rId15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90" y="1605519"/>
            <a:ext cx="6833420" cy="45206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3942" y="6480263"/>
            <a:ext cx="1192649" cy="182880"/>
            <a:chOff x="385237" y="6480263"/>
            <a:chExt cx="1192649" cy="182880"/>
          </a:xfrm>
        </p:grpSpPr>
        <p:pic>
          <p:nvPicPr>
            <p:cNvPr id="6" name="Picture 5" descr="box-1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37" y="6480263"/>
              <a:ext cx="182880" cy="182880"/>
            </a:xfrm>
            <a:prstGeom prst="rect">
              <a:avLst/>
            </a:prstGeom>
          </p:spPr>
        </p:pic>
        <p:pic>
          <p:nvPicPr>
            <p:cNvPr id="28" name="Picture 27" descr="green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850" y="6480263"/>
              <a:ext cx="182880" cy="182880"/>
            </a:xfrm>
            <a:prstGeom prst="rect">
              <a:avLst/>
            </a:prstGeom>
          </p:spPr>
        </p:pic>
        <p:pic>
          <p:nvPicPr>
            <p:cNvPr id="7" name="Picture 6" descr="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85" y="6480263"/>
              <a:ext cx="182880" cy="182880"/>
            </a:xfrm>
            <a:prstGeom prst="rect">
              <a:avLst/>
            </a:prstGeom>
          </p:spPr>
        </p:pic>
        <p:pic>
          <p:nvPicPr>
            <p:cNvPr id="8" name="Picture 7" descr="purple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006" y="6480263"/>
              <a:ext cx="182880" cy="182880"/>
            </a:xfrm>
            <a:prstGeom prst="rect">
              <a:avLst/>
            </a:prstGeom>
          </p:spPr>
        </p:pic>
      </p:grpSp>
      <p:pic>
        <p:nvPicPr>
          <p:cNvPr id="16" name="Picture 15" descr="dot_lin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" y="6271160"/>
            <a:ext cx="9144000" cy="52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79900" y="1100667"/>
            <a:ext cx="584200" cy="10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01000" y="6452692"/>
            <a:ext cx="869950" cy="25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2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400" kern="1200" cap="none" spc="200">
          <a:solidFill>
            <a:srgbClr val="F0652A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-3986"/>
            <a:ext cx="9144000" cy="6307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5974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4"/>
          <p:cNvSpPr txBox="1">
            <a:spLocks/>
          </p:cNvSpPr>
          <p:nvPr/>
        </p:nvSpPr>
        <p:spPr>
          <a:xfrm>
            <a:off x="1155290" y="651657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aseline="30000" dirty="0" smtClean="0">
                <a:solidFill>
                  <a:schemeClr val="bg1"/>
                </a:solidFill>
              </a:rPr>
              <a:t>Live online presentations</a:t>
            </a:r>
            <a:br>
              <a:rPr lang="en-US" sz="3600" baseline="30000" dirty="0" smtClean="0">
                <a:solidFill>
                  <a:schemeClr val="bg1"/>
                </a:solidFill>
              </a:rPr>
            </a:br>
            <a:r>
              <a:rPr lang="en-US" sz="3600" baseline="30000" dirty="0" smtClean="0">
                <a:solidFill>
                  <a:schemeClr val="bg1"/>
                </a:solidFill>
              </a:rPr>
              <a:t>helping you create a culture </a:t>
            </a:r>
            <a:br>
              <a:rPr lang="en-US" sz="3600" baseline="30000" dirty="0" smtClean="0">
                <a:solidFill>
                  <a:schemeClr val="bg1"/>
                </a:solidFill>
              </a:rPr>
            </a:br>
            <a:r>
              <a:rPr lang="en-US" sz="3600" baseline="30000" dirty="0" smtClean="0">
                <a:solidFill>
                  <a:schemeClr val="bg1"/>
                </a:solidFill>
              </a:rPr>
              <a:t>of a fully funded ministry.</a:t>
            </a:r>
            <a:br>
              <a:rPr lang="en-US" sz="3600" baseline="30000" dirty="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Guest Speaker Introduction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8520" y="5214202"/>
            <a:ext cx="7426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Luke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Niday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– Global Resource Director, Campus Outreach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Augusta, GA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13 years of being fully funded Admin staff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21600" b="12960"/>
          <a:stretch>
            <a:fillRect/>
          </a:stretch>
        </p:blipFill>
        <p:spPr>
          <a:xfrm>
            <a:off x="2712912" y="1404014"/>
            <a:ext cx="3718176" cy="364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-3986"/>
            <a:ext cx="9144000" cy="6307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5974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4"/>
          <p:cNvSpPr txBox="1">
            <a:spLocks/>
          </p:cNvSpPr>
          <p:nvPr/>
        </p:nvSpPr>
        <p:spPr>
          <a:xfrm>
            <a:off x="1155290" y="651657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Cracking the Code to Being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Fully-Funded Administrative Staff</a:t>
            </a:r>
            <a:r>
              <a:rPr lang="en-US" sz="3600" baseline="30000" dirty="0" smtClean="0">
                <a:solidFill>
                  <a:schemeClr val="bg1"/>
                </a:solidFill>
              </a:rPr>
              <a:t/>
            </a:r>
            <a:br>
              <a:rPr lang="en-US" sz="3600" baseline="30000" dirty="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5966" y="1732272"/>
            <a:ext cx="700336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My Start/Story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Role of Resource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Understanding our Gifting as administrative people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Understanding our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Mission as administrative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people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Re-Envision Identity; Re-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Invision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Role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166" y="1621565"/>
            <a:ext cx="7426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”Office Monkey” vs. ”Resource Staff”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My Start/Story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66" y="2946200"/>
            <a:ext cx="3108271" cy="2568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452" y="2946200"/>
            <a:ext cx="3349674" cy="253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490" y="1879447"/>
            <a:ext cx="6040311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Behind the Scenes Not Behind the Front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ines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										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Who was the first martyr?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What part of the body are we?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 Corinthians 12:12-28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Romans 12:1-8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Not the same role, but not less valuable!!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Role Of Resource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9952" y="1761114"/>
            <a:ext cx="70355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Don’t try to do what you aren’t gifted to do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Learning to serve in a leadership driven world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Understand the community of administrative people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Vision leaks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Build community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Spend time in campus staff shoes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Different gifting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0439" y="397122"/>
            <a:ext cx="7860889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Understanding the Gifting Administrative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6607" y="2070828"/>
            <a:ext cx="5022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CO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Mission of 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Laborers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What we don’t do vs. what we do do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4181" y="397122"/>
            <a:ext cx="7787147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Understanding the Mission of Administrative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1344" y="1707323"/>
            <a:ext cx="699260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How did I break free of SRB (not done yet)</a:t>
            </a:r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										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 worked hard. Minimum of 10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face-to-face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appointments per week. 50+ hours many weeks.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 asked radically. 100% increase for 3 years at every appointment.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 raised support in community.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 asked a few for more than my personal ministry. In fact, I was willing to sacrifice 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Breaking Cycles of SRB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Re-Envision and Re-</a:t>
            </a:r>
            <a:r>
              <a:rPr lang="en-US" dirty="0" err="1" smtClean="0"/>
              <a:t>Invision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51000" y="2516266"/>
            <a:ext cx="6673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Bible studies</a:t>
            </a:r>
          </a:p>
        </p:txBody>
      </p:sp>
    </p:spTree>
    <p:extLst>
      <p:ext uri="{BB962C8B-B14F-4D97-AF65-F5344CB8AC3E}">
        <p14:creationId xmlns:p14="http://schemas.microsoft.com/office/powerpoint/2010/main" val="3817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1000" y="2516266"/>
            <a:ext cx="6673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strike="sngStrike" dirty="0" smtClean="0">
                <a:solidFill>
                  <a:schemeClr val="bg1">
                    <a:lumMod val="50000"/>
                  </a:schemeClr>
                </a:solidFill>
              </a:rPr>
              <a:t>Bible studies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Develop effective resources</a:t>
            </a:r>
            <a:endParaRPr lang="en-US" sz="2400" strike="sngStrik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Re-Envision and Re-</a:t>
            </a:r>
            <a:r>
              <a:rPr lang="en-US" dirty="0" err="1" smtClean="0"/>
              <a:t>Invision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Moderator Introduction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8520" y="5264473"/>
            <a:ext cx="7426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John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Patton–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COO of the Center for Mission Mobilization and co-founder of SRS and the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CMM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10" y="1605388"/>
            <a:ext cx="2407771" cy="339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1000" y="2516266"/>
            <a:ext cx="6673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strike="sngStrike" dirty="0" smtClean="0">
                <a:solidFill>
                  <a:schemeClr val="bg1">
                    <a:lumMod val="50000"/>
                  </a:schemeClr>
                </a:solidFill>
              </a:rPr>
              <a:t>Bible studies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Develop effective resources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Support updates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Re-Envision and Re-</a:t>
            </a:r>
            <a:r>
              <a:rPr lang="en-US" dirty="0" err="1" smtClean="0"/>
              <a:t>Invision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1000" y="2516266"/>
            <a:ext cx="6673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strike="sngStrike" dirty="0" smtClean="0">
                <a:solidFill>
                  <a:schemeClr val="bg1">
                    <a:lumMod val="50000"/>
                  </a:schemeClr>
                </a:solidFill>
              </a:rPr>
              <a:t>Bible studies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Develop effective resources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strike="sngStrike" dirty="0" smtClean="0">
                <a:solidFill>
                  <a:schemeClr val="bg1">
                    <a:lumMod val="50000"/>
                  </a:schemeClr>
                </a:solidFill>
              </a:rPr>
              <a:t>Support updates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Keep ministry partners informed </a:t>
            </a:r>
            <a:endParaRPr lang="en-US" sz="2400" strike="sngStrik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Re-Envision and Re-</a:t>
            </a:r>
            <a:r>
              <a:rPr lang="en-US" dirty="0" err="1" smtClean="0"/>
              <a:t>Invision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1000" y="2516266"/>
            <a:ext cx="667327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strike="sngStrike" dirty="0" smtClean="0">
                <a:solidFill>
                  <a:schemeClr val="bg1">
                    <a:lumMod val="50000"/>
                  </a:schemeClr>
                </a:solidFill>
              </a:rPr>
              <a:t>Bible studies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Develop effective resources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strike="sngStrike" dirty="0" smtClean="0">
                <a:solidFill>
                  <a:schemeClr val="bg1">
                    <a:lumMod val="50000"/>
                  </a:schemeClr>
                </a:solidFill>
              </a:rPr>
              <a:t>Support updates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Keep ministry partners informed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Events </a:t>
            </a:r>
            <a:endParaRPr lang="en-US" sz="2400" strike="sngStrik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Re-Envision and Re-</a:t>
            </a:r>
            <a:r>
              <a:rPr lang="en-US" dirty="0" err="1" smtClean="0"/>
              <a:t>Invision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1000" y="2516266"/>
            <a:ext cx="66732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strike="sngStrike" dirty="0" smtClean="0">
                <a:solidFill>
                  <a:schemeClr val="bg1">
                    <a:lumMod val="50000"/>
                  </a:schemeClr>
                </a:solidFill>
              </a:rPr>
              <a:t>Bible studies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Develop effective resources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strike="sngStrike" dirty="0" smtClean="0">
                <a:solidFill>
                  <a:schemeClr val="bg1">
                    <a:lumMod val="50000"/>
                  </a:schemeClr>
                </a:solidFill>
              </a:rPr>
              <a:t>Support updates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Keep ministry partners informed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strike="sngStrike" dirty="0" smtClean="0">
                <a:solidFill>
                  <a:schemeClr val="bg1">
                    <a:lumMod val="50000"/>
                  </a:schemeClr>
                </a:solidFill>
              </a:rPr>
              <a:t>Events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Create spaces for the Spirit of God to move</a:t>
            </a:r>
            <a:endParaRPr lang="en-US" sz="2400" strike="sngStrik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Re-Envision and Re-</a:t>
            </a:r>
            <a:r>
              <a:rPr lang="en-US" dirty="0" err="1" smtClean="0"/>
              <a:t>Invision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3474" y="1514244"/>
            <a:ext cx="702834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want to take some time and have you analyze.. If you are a resource staff, How would you grade yourself? If you are a ministry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executive,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how would you grade your team? 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______ Identity 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______ Using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my Gifting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______ Living in community</a:t>
            </a:r>
          </a:p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______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Living with a missional vision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Take a few minutes and pray through and grade yourself. What promises do you need to claim? What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adjustments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could you make? How can you keep vision from leaking? How can you change your office lingo?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Final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Managing Yourself During Support Raising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69224" y="2287960"/>
            <a:ext cx="6833420" cy="3710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romanUcPeriod"/>
            </a:pPr>
            <a:endParaRPr lang="en-US" sz="2000" spc="0" dirty="0" smtClean="0">
              <a:latin typeface="+mn-lt"/>
            </a:endParaRPr>
          </a:p>
          <a:p>
            <a:pPr marL="514350" indent="-514350" algn="l">
              <a:buAutoNum type="romanUcPeriod"/>
            </a:pPr>
            <a:endParaRPr lang="en-US" sz="2000" spc="0" dirty="0"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 smtClean="0">
                <a:solidFill>
                  <a:srgbClr val="7F7F7F"/>
                </a:solidFill>
                <a:latin typeface="+mn-lt"/>
              </a:rPr>
              <a:t>Checking on Team Support levels</a:t>
            </a:r>
          </a:p>
          <a:p>
            <a:pPr algn="l"/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 smtClean="0">
                <a:solidFill>
                  <a:srgbClr val="7F7F7F"/>
                </a:solidFill>
                <a:latin typeface="+mn-lt"/>
              </a:rPr>
              <a:t>Staff reporting on support maintenance time</a:t>
            </a:r>
          </a:p>
          <a:p>
            <a:pPr marL="514350" indent="-514350" algn="l">
              <a:buAutoNum type="romanUcPeriod"/>
            </a:pPr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 smtClean="0">
                <a:solidFill>
                  <a:srgbClr val="7F7F7F"/>
                </a:solidFill>
                <a:latin typeface="+mn-lt"/>
              </a:rPr>
              <a:t>Allocating time for SMD</a:t>
            </a:r>
          </a:p>
          <a:p>
            <a:pPr marL="514350" indent="-514350" algn="l">
              <a:buAutoNum type="romanUcPeriod"/>
            </a:pPr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 smtClean="0">
                <a:solidFill>
                  <a:srgbClr val="7F7F7F"/>
                </a:solidFill>
                <a:latin typeface="+mn-lt"/>
              </a:rPr>
              <a:t>Share staff experiences</a:t>
            </a:r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algn="l"/>
            <a:endParaRPr lang="en-US" sz="2000" spc="0" dirty="0" smtClean="0">
              <a:latin typeface="+mn-lt"/>
            </a:endParaRPr>
          </a:p>
          <a:p>
            <a:pPr algn="l"/>
            <a:endParaRPr lang="en-US" sz="2000" spc="0" dirty="0">
              <a:latin typeface="+mn-lt"/>
            </a:endParaRPr>
          </a:p>
          <a:p>
            <a:pPr algn="l"/>
            <a:endParaRPr lang="en-US" sz="2000" spc="0" dirty="0" smtClean="0">
              <a:latin typeface="+mn-lt"/>
            </a:endParaRPr>
          </a:p>
          <a:p>
            <a:pPr algn="l"/>
            <a:endParaRPr lang="en-US" sz="2000" spc="0" dirty="0">
              <a:latin typeface="+mn-lt"/>
            </a:endParaRPr>
          </a:p>
          <a:p>
            <a:pPr algn="l"/>
            <a:endParaRPr lang="en-US" sz="2000" spc="0" dirty="0">
              <a:latin typeface="+mn-lt"/>
            </a:endParaRPr>
          </a:p>
          <a:p>
            <a:pPr marL="514350" indent="-514350" algn="l">
              <a:buAutoNum type="romanUcPeriod"/>
            </a:pPr>
            <a:endParaRPr lang="en-US" sz="2000" spc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480" y="1724496"/>
            <a:ext cx="711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As Leaders and Support Trainers – What to Secure and Establish</a:t>
            </a:r>
          </a:p>
        </p:txBody>
      </p:sp>
      <p:pic>
        <p:nvPicPr>
          <p:cNvPr id="7" name="Picture 6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0"/>
            <a:ext cx="9144000" cy="63076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8160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4"/>
          <p:cNvSpPr txBox="1">
            <a:spLocks/>
          </p:cNvSpPr>
          <p:nvPr/>
        </p:nvSpPr>
        <p:spPr>
          <a:xfrm>
            <a:off x="1155290" y="696366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aseline="30000" dirty="0" smtClean="0">
                <a:solidFill>
                  <a:schemeClr val="bg1"/>
                </a:solidFill>
              </a:rPr>
              <a:t>Q&amp;A</a:t>
            </a:r>
            <a:r>
              <a:rPr lang="en-US" sz="3600" baseline="30000" dirty="0" smtClean="0">
                <a:solidFill>
                  <a:schemeClr val="bg1"/>
                </a:solidFill>
              </a:rPr>
              <a:t/>
            </a:r>
            <a:br>
              <a:rPr lang="en-US" sz="3600" baseline="30000" dirty="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2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Closing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801252" y="2622080"/>
            <a:ext cx="3541496" cy="11323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Join us next month:</a:t>
            </a:r>
          </a:p>
          <a:p>
            <a:pPr algn="ctr"/>
            <a:r>
              <a:rPr lang="en-US" sz="2800" dirty="0" smtClean="0"/>
              <a:t>April 28 </a:t>
            </a:r>
            <a:r>
              <a:rPr lang="en-US" sz="2800" dirty="0"/>
              <a:t>at 1 p.m. CST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2659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7229" y="2388113"/>
            <a:ext cx="742696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SRS Vision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We want to flood the nations with 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piritually healthy,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Vision-driven,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Fully funded Great Commission workers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582340"/>
            <a:ext cx="74269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Our Goal</a:t>
            </a:r>
          </a:p>
          <a:p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SRS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provides solutions to help your staff overcome obstacles, maintain a God-centered perspective, and apply proven strategies to personal support raising. 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We want to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help you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create a culture of a fully funded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ministry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for: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													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Recruits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New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Veteran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Support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raising trainers and coaches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0936" y="1925924"/>
            <a:ext cx="672596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Ongoing Benefits of the SRS Network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Monthly Webinars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Opportunity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utilize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SRS Bootcamp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curriculum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Audit Survey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Catapult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Training for you as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facilitators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Support Raising Leaders Conference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Stop and Mark Your Calendar!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268627" y="2323651"/>
            <a:ext cx="6720084" cy="16351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smtClean="0"/>
              <a:t>Last </a:t>
            </a:r>
            <a:r>
              <a:rPr lang="en-US" sz="3200" b="1" dirty="0" smtClean="0"/>
              <a:t>Tuesday of each month 1 p.m. CST</a:t>
            </a:r>
          </a:p>
          <a:p>
            <a:pPr algn="ctr"/>
            <a:endParaRPr lang="en-US" sz="28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Please create a recurring event in your calendar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745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Spring Facilitator Training Dates Set!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384441" y="5420497"/>
            <a:ext cx="4366403" cy="9933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April 17 pm -19 pm in Rogers, AR</a:t>
            </a:r>
            <a:endParaRPr lang="en-US" sz="1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49" y="1466335"/>
            <a:ext cx="4067788" cy="3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0"/>
            <a:ext cx="9144000" cy="63076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4"/>
          <p:cNvSpPr txBox="1">
            <a:spLocks/>
          </p:cNvSpPr>
          <p:nvPr/>
        </p:nvSpPr>
        <p:spPr>
          <a:xfrm>
            <a:off x="1155290" y="701085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aseline="30000" smtClean="0">
                <a:solidFill>
                  <a:schemeClr val="bg1"/>
                </a:solidFill>
              </a:rPr>
              <a:t>Prayer</a:t>
            </a:r>
            <a:r>
              <a:rPr lang="en-US" sz="3600" baseline="30000" smtClean="0">
                <a:solidFill>
                  <a:schemeClr val="bg1"/>
                </a:solidFill>
              </a:rPr>
              <a:t/>
            </a:r>
            <a:br>
              <a:rPr lang="en-US" sz="3600" baseline="3000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50936" y="2928164"/>
            <a:ext cx="6833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During the presentation, please submit your questions for the upcoming Q&amp;A time</a:t>
            </a:r>
          </a:p>
          <a:p>
            <a:pPr algn="ctr"/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42709</TotalTime>
  <Words>528</Words>
  <Application>Microsoft Macintosh PowerPoint</Application>
  <PresentationFormat>On-screen Show (4:3)</PresentationFormat>
  <Paragraphs>156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Managing Yourself During Support Raising</vt:lpstr>
      <vt:lpstr>PowerPoint Presentation</vt:lpstr>
    </vt:vector>
  </TitlesOfParts>
  <LinksUpToDate>false</LinksUpToDate>
  <SharedDoc>false</SharedDoc>
  <HyperlinkBase/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 Genius</dc:creator>
  <cp:lastModifiedBy>Microsoft Office User</cp:lastModifiedBy>
  <cp:revision>654</cp:revision>
  <cp:lastPrinted>2016-06-27T14:42:33Z</cp:lastPrinted>
  <dcterms:created xsi:type="dcterms:W3CDTF">2017-03-15T19:47:59Z</dcterms:created>
  <dcterms:modified xsi:type="dcterms:W3CDTF">2017-04-03T22:32:35Z</dcterms:modified>
</cp:coreProperties>
</file>