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0" r:id="rId1"/>
  </p:sldMasterIdLst>
  <p:notesMasterIdLst>
    <p:notesMasterId r:id="rId23"/>
  </p:notesMasterIdLst>
  <p:handoutMasterIdLst>
    <p:handoutMasterId r:id="rId24"/>
  </p:handoutMasterIdLst>
  <p:sldIdLst>
    <p:sldId id="416" r:id="rId2"/>
    <p:sldId id="519" r:id="rId3"/>
    <p:sldId id="520" r:id="rId4"/>
    <p:sldId id="523" r:id="rId5"/>
    <p:sldId id="524" r:id="rId6"/>
    <p:sldId id="659" r:id="rId7"/>
    <p:sldId id="527" r:id="rId8"/>
    <p:sldId id="522" r:id="rId9"/>
    <p:sldId id="528" r:id="rId10"/>
    <p:sldId id="639" r:id="rId11"/>
    <p:sldId id="625" r:id="rId12"/>
    <p:sldId id="641" r:id="rId13"/>
    <p:sldId id="652" r:id="rId14"/>
    <p:sldId id="656" r:id="rId15"/>
    <p:sldId id="653" r:id="rId16"/>
    <p:sldId id="654" r:id="rId17"/>
    <p:sldId id="655" r:id="rId18"/>
    <p:sldId id="657" r:id="rId19"/>
    <p:sldId id="658" r:id="rId20"/>
    <p:sldId id="513" r:id="rId21"/>
    <p:sldId id="638" r:id="rId22"/>
  </p:sldIdLst>
  <p:sldSz cx="9144000" cy="6858000" type="screen4x3"/>
  <p:notesSz cx="7016750" cy="9302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Intro" id="{8AD229F0-95CA-2D4C-9DBE-CBD0ACC14646}">
          <p14:sldIdLst>
            <p14:sldId id="416"/>
            <p14:sldId id="519"/>
            <p14:sldId id="520"/>
            <p14:sldId id="523"/>
            <p14:sldId id="524"/>
            <p14:sldId id="659"/>
            <p14:sldId id="527"/>
            <p14:sldId id="522"/>
            <p14:sldId id="528"/>
            <p14:sldId id="639"/>
            <p14:sldId id="625"/>
            <p14:sldId id="641"/>
            <p14:sldId id="652"/>
            <p14:sldId id="656"/>
            <p14:sldId id="653"/>
            <p14:sldId id="654"/>
            <p14:sldId id="655"/>
            <p14:sldId id="657"/>
            <p14:sldId id="658"/>
            <p14:sldId id="513"/>
            <p14:sldId id="638"/>
          </p14:sldIdLst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54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16D35"/>
    <a:srgbClr val="DB5616"/>
    <a:srgbClr val="FFBD49"/>
    <a:srgbClr val="373737"/>
    <a:srgbClr val="2F9742"/>
    <a:srgbClr val="DE5D25"/>
    <a:srgbClr val="E54E5A"/>
    <a:srgbClr val="FCDED1"/>
    <a:srgbClr val="7C519D"/>
    <a:srgbClr val="65B84B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3750" autoAdjust="0"/>
    <p:restoredTop sz="99915" autoAdjust="0"/>
  </p:normalViewPr>
  <p:slideViewPr>
    <p:cSldViewPr snapToGrid="0">
      <p:cViewPr varScale="1">
        <p:scale>
          <a:sx n="111" d="100"/>
          <a:sy n="111" d="100"/>
        </p:scale>
        <p:origin x="-360" y="-104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>
        <p:guide orient="horz" pos="2954"/>
        <p:guide pos="221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5" y="0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/>
          <a:lstStyle>
            <a:lvl1pPr algn="r">
              <a:defRPr sz="1200"/>
            </a:lvl1pPr>
          </a:lstStyle>
          <a:p>
            <a:fld id="{7EDFE0CD-AEE1-CA48-AE36-60ECDE5C00E4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7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5" y="8835997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 anchor="b"/>
          <a:lstStyle>
            <a:lvl1pPr algn="r">
              <a:defRPr sz="1200"/>
            </a:lvl1pPr>
          </a:lstStyle>
          <a:p>
            <a:fld id="{4BBD4ECF-9508-4D47-9B3F-B3D52C6E3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33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5" y="0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/>
          <a:lstStyle>
            <a:lvl1pPr algn="r">
              <a:defRPr sz="1200"/>
            </a:lvl1pPr>
          </a:lstStyle>
          <a:p>
            <a:fld id="{0F3FF3FE-3803-944C-976F-5F54614945EF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82" tIns="46841" rIns="93682" bIns="468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8806"/>
            <a:ext cx="5613400" cy="4186238"/>
          </a:xfrm>
          <a:prstGeom prst="rect">
            <a:avLst/>
          </a:prstGeom>
        </p:spPr>
        <p:txBody>
          <a:bodyPr vert="horz" lIns="93682" tIns="46841" rIns="93682" bIns="468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7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5" y="8835997"/>
            <a:ext cx="3040592" cy="465138"/>
          </a:xfrm>
          <a:prstGeom prst="rect">
            <a:avLst/>
          </a:prstGeom>
        </p:spPr>
        <p:txBody>
          <a:bodyPr vert="horz" lIns="93682" tIns="46841" rIns="93682" bIns="46841" rtlCol="0" anchor="b"/>
          <a:lstStyle>
            <a:lvl1pPr algn="r">
              <a:defRPr sz="1200"/>
            </a:lvl1pPr>
          </a:lstStyle>
          <a:p>
            <a:fld id="{250EB1E1-E372-2244-B077-83AB49762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3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090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12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552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05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64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051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6225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430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364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2245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71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988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62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02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43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96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876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53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869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41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04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6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7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8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8634" y="954099"/>
            <a:ext cx="1487124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3195544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62304" y="1605518"/>
            <a:ext cx="5024495" cy="42440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9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6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emf"/><Relationship Id="rId1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90" y="1605519"/>
            <a:ext cx="6833420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3942" y="6480263"/>
            <a:ext cx="1192649" cy="182880"/>
            <a:chOff x="385237" y="6480263"/>
            <a:chExt cx="1192649" cy="182880"/>
          </a:xfrm>
        </p:grpSpPr>
        <p:pic>
          <p:nvPicPr>
            <p:cNvPr id="6" name="Picture 5" descr="box-1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85237" y="6480263"/>
              <a:ext cx="182880" cy="182880"/>
            </a:xfrm>
            <a:prstGeom prst="rect">
              <a:avLst/>
            </a:prstGeom>
          </p:spPr>
        </p:pic>
        <p:pic>
          <p:nvPicPr>
            <p:cNvPr id="28" name="Picture 27" descr="green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63850" y="6480263"/>
              <a:ext cx="182880" cy="182880"/>
            </a:xfrm>
            <a:prstGeom prst="rect">
              <a:avLst/>
            </a:prstGeom>
          </p:spPr>
        </p:pic>
        <p:pic>
          <p:nvPicPr>
            <p:cNvPr id="7" name="Picture 6" descr="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27685" y="6480263"/>
              <a:ext cx="182880" cy="182880"/>
            </a:xfrm>
            <a:prstGeom prst="rect">
              <a:avLst/>
            </a:prstGeom>
          </p:spPr>
        </p:pic>
        <p:pic>
          <p:nvPicPr>
            <p:cNvPr id="8" name="Picture 7" descr="purpl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395006" y="6480263"/>
              <a:ext cx="182880" cy="182880"/>
            </a:xfrm>
            <a:prstGeom prst="rect">
              <a:avLst/>
            </a:prstGeom>
          </p:spPr>
        </p:pic>
      </p:grpSp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9" y="6271160"/>
            <a:ext cx="9144000" cy="5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79900" y="1100667"/>
            <a:ext cx="584200" cy="1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01000" y="6452692"/>
            <a:ext cx="869950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4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smtClean="0">
                <a:solidFill>
                  <a:schemeClr val="bg1"/>
                </a:solidFill>
              </a:rPr>
              <a:t>Live online presentations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helping you create a culture 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of a fully funded ministry.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Guest Speaker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071573"/>
            <a:ext cx="742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Kennex (Ken) Chi– The Navigators Collegiate Ethnic Development &amp; International Staff Funding Coach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78002" y="1532444"/>
            <a:ext cx="1987995" cy="32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05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Dynamics of Shame &amp; Honor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 Support Raising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4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4938" y="2001897"/>
            <a:ext cx="661218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Born in Taiwan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Large extended family, all church-going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1983 Immigrated to US, age 12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Met The Navigators at Oregon State University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Joined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staff 1996, started raising support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Struggles &amp; Breakthrough in funding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Transformation on MPD perspectives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Personal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1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1021" y="1478312"/>
            <a:ext cx="7219098" cy="2961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What is Shame? Honor? 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Shame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: I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wrong; something is wrong with ME!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Guilt: I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DID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something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wrong,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Shame often experienced through ideals, expectations, and community contexts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Honor: Acknowledgement of worth/value, acceptance from community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Dynamics of Shame &amp; Honor in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Dynamics of Shame &amp; Honor in Funding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5521" y="1410524"/>
            <a:ext cx="77541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Shame &amp; Honor in the Bible: John 2:1-11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817" y="1922485"/>
            <a:ext cx="733350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Importance of the wedding celebration, presence of wine for guests: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Hospitality!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Small town community: everyone knows everything!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Life-long embarrassment: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hey are the couple who ran out of wine at their wedding!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Jesus removes the potential life-long shame, replaced with honor: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They are the couple who brought out the better wine later!</a:t>
            </a: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1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Dynamics of Shame &amp; Honor in Funding</a:t>
            </a:r>
            <a:endParaRPr lang="en-US" dirty="0"/>
          </a:p>
        </p:txBody>
      </p:sp>
      <p:graphicFrame>
        <p:nvGraphicFramePr>
          <p:cNvPr id="7" name="Shape 59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8265447"/>
              </p:ext>
            </p:extLst>
          </p:nvPr>
        </p:nvGraphicFramePr>
        <p:xfrm>
          <a:off x="457629" y="2057729"/>
          <a:ext cx="8225882" cy="2042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1526"/>
                <a:gridCol w="208250"/>
                <a:gridCol w="3876106"/>
              </a:tblGrid>
              <a:tr h="480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200" b="1" dirty="0">
                          <a:solidFill>
                            <a:srgbClr val="002060"/>
                          </a:solidFill>
                        </a:rPr>
                        <a:t>Group Orientation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2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200" b="1" dirty="0">
                          <a:solidFill>
                            <a:srgbClr val="002060"/>
                          </a:solidFill>
                        </a:rPr>
                        <a:t>Individual Orientation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Inclusion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Achievement of </a:t>
                      </a:r>
                      <a:r>
                        <a:rPr lang="en" sz="2200" dirty="0" smtClean="0">
                          <a:solidFill>
                            <a:srgbClr val="002060"/>
                          </a:solidFill>
                        </a:rPr>
                        <a:t>goals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200" dirty="0" err="1" smtClean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lang="en" sz="2200" dirty="0" smtClean="0">
                          <a:solidFill>
                            <a:srgbClr val="002060"/>
                          </a:solidFill>
                        </a:rPr>
                        <a:t>et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" sz="2200" dirty="0" smtClean="0">
                          <a:solidFill>
                            <a:srgbClr val="002060"/>
                          </a:solidFill>
                        </a:rPr>
                        <a:t>by </a:t>
                      </a: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others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Obligation to group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Autonomy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Achievement </a:t>
                      </a:r>
                      <a:r>
                        <a:rPr lang="en" sz="2200" dirty="0" smtClean="0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" sz="2200" dirty="0" smtClean="0">
                          <a:solidFill>
                            <a:srgbClr val="002060"/>
                          </a:solidFill>
                        </a:rPr>
                        <a:t>individual </a:t>
                      </a: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goals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Trained to be individuals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Shape 6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53353"/>
              </p:ext>
            </p:extLst>
          </p:nvPr>
        </p:nvGraphicFramePr>
        <p:xfrm>
          <a:off x="491951" y="4282292"/>
          <a:ext cx="8157237" cy="1706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32920"/>
                <a:gridCol w="295461"/>
                <a:gridCol w="3828856"/>
              </a:tblGrid>
              <a:tr h="48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b="1" dirty="0">
                          <a:solidFill>
                            <a:srgbClr val="002060"/>
                          </a:solidFill>
                        </a:rPr>
                        <a:t>Duty and Obligation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b="1" dirty="0">
                          <a:solidFill>
                            <a:srgbClr val="002060"/>
                          </a:solidFill>
                        </a:rPr>
                        <a:t>Rights and Privilege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Relational responsibility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Duty to others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Motivation based on obligation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Responsible to self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Personal rights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Motivation based on feelings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92384" y="1388150"/>
            <a:ext cx="81682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Shame-based (East) Culture vs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. Guilt-based (West) Culture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Dynamics of Shame &amp; Honor in Funding</a:t>
            </a:r>
            <a:endParaRPr lang="en-US" dirty="0"/>
          </a:p>
        </p:txBody>
      </p:sp>
      <p:graphicFrame>
        <p:nvGraphicFramePr>
          <p:cNvPr id="7" name="Shape 59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5385462"/>
              </p:ext>
            </p:extLst>
          </p:nvPr>
        </p:nvGraphicFramePr>
        <p:xfrm>
          <a:off x="480510" y="2114939"/>
          <a:ext cx="8180118" cy="1706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1458"/>
                <a:gridCol w="279065"/>
                <a:gridCol w="3839595"/>
              </a:tblGrid>
              <a:tr h="48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b="1" dirty="0">
                          <a:solidFill>
                            <a:srgbClr val="002060"/>
                          </a:solidFill>
                        </a:rPr>
                        <a:t>Harmony (Relationship)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2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b="1" dirty="0">
                          <a:solidFill>
                            <a:srgbClr val="002060"/>
                          </a:solidFill>
                        </a:rPr>
                        <a:t>Efficiency (Task)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Experience and intuition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Focus is on building relationships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Interconnected and holistic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Reason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Focus is on keeping good time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Linear and compartmentalized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Shape 6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2693523"/>
              </p:ext>
            </p:extLst>
          </p:nvPr>
        </p:nvGraphicFramePr>
        <p:xfrm>
          <a:off x="480510" y="4133547"/>
          <a:ext cx="8180119" cy="2042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30102"/>
                <a:gridCol w="210422"/>
                <a:gridCol w="3839595"/>
              </a:tblGrid>
              <a:tr h="48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b="1" dirty="0">
                          <a:solidFill>
                            <a:srgbClr val="002060"/>
                          </a:solidFill>
                        </a:rPr>
                        <a:t>Hierarchy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200" b="1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b="1">
                          <a:solidFill>
                            <a:srgbClr val="002060"/>
                          </a:solidFill>
                        </a:rPr>
                        <a:t>Equality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Submissive to authority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Emphasis on positions in </a:t>
                      </a:r>
                      <a:r>
                        <a:rPr lang="en" sz="2200" dirty="0" smtClean="0">
                          <a:solidFill>
                            <a:srgbClr val="002060"/>
                          </a:solidFill>
                        </a:rPr>
                        <a:t>relationship</a:t>
                      </a:r>
                      <a:endParaRPr lang="en" sz="2200" dirty="0">
                        <a:solidFill>
                          <a:srgbClr val="002060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Accepts rules and propriety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Questions authority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Play down positions of superior and subordinate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200" dirty="0">
                          <a:solidFill>
                            <a:srgbClr val="002060"/>
                          </a:solidFill>
                        </a:rPr>
                        <a:t>Dislike for rules and subjection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80509" y="1445360"/>
            <a:ext cx="8180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Shame-based (East) Culture vs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. Guilt-based (West) Culture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0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ltural vantange points info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511" y="94255"/>
            <a:ext cx="4904221" cy="62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8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Dynamics of Shame &amp; Honor in Funding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5521" y="1410524"/>
            <a:ext cx="77541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Dynamics applied in fundraising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9868" y="1912074"/>
            <a:ext cx="6612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376" y="2151663"/>
            <a:ext cx="734494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Acknowledge age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hierarchy &amp; respect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address with proper honorific titles, customs of greeting  (shoes off? bowing, hand-shake, etc.), be very thankful!</a:t>
            </a: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Practice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hospitality and Host/Guest roles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what would be an appropriate gift? How can I contribute to our time together? Don’t expose potential shame of host.</a:t>
            </a: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Dynamics of Shame &amp; Honor in Funding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5521" y="1410524"/>
            <a:ext cx="77541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Dynamics applied in fundraising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9868" y="1912074"/>
            <a:ext cx="6612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581" y="2045441"/>
            <a:ext cx="723053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Maintain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harmony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avoid arguments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on why support-raising is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biblical, or if 10% is enough! Utilize inclusive words like “us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, we” instead of “me, they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”.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Promote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freedom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&amp; honor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generosity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“The decision is strictly between you (your family) and God, and I’m so honored to have this opportunity to share with you, and I believe God is glorified by your thoughtful consideration.”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37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Moderator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495306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Aaron J. Babyar – SRS Managing Director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2214" y="1554480"/>
            <a:ext cx="2439572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85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Managing Yourself During Support Raising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224" y="2287960"/>
            <a:ext cx="6833420" cy="371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romanUcPeriod"/>
            </a:pPr>
            <a:endParaRPr lang="en-US" sz="2000" spc="0" dirty="0" smtClean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Checking on Team Support levels</a:t>
            </a:r>
          </a:p>
          <a:p>
            <a:pPr algn="l"/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Staff reporting on support maintenance time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Allocating time for SMD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 smtClean="0">
                <a:solidFill>
                  <a:srgbClr val="7F7F7F"/>
                </a:solidFill>
                <a:latin typeface="+mn-lt"/>
              </a:rPr>
              <a:t>Share staff experiences</a:t>
            </a: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 smtClean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480" y="1724496"/>
            <a:ext cx="711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As Leaders and Support Trainers – What to Secure and Establish</a:t>
            </a:r>
          </a:p>
        </p:txBody>
      </p:sp>
      <p:pic>
        <p:nvPicPr>
          <p:cNvPr id="7" name="Picture 6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16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1155290" y="696366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dirty="0" smtClean="0">
                <a:solidFill>
                  <a:schemeClr val="bg1"/>
                </a:solidFill>
              </a:rPr>
              <a:t>Q&amp;A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8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Closing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6410" y="2363895"/>
            <a:ext cx="8051180" cy="23767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2800" dirty="0" smtClean="0"/>
              <a:t>Join us next month:</a:t>
            </a:r>
          </a:p>
          <a:p>
            <a:pPr algn="ctr"/>
            <a:r>
              <a:rPr lang="en-US" sz="2800" dirty="0" smtClean="0"/>
              <a:t>Jan. 31 at 1 p.m. CST </a:t>
            </a:r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9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7229" y="2388113"/>
            <a:ext cx="742696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SRS Vision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 want to flood the nations with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piritually healthy,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Vision-driven,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Fully funded Great Commission workers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82340"/>
            <a:ext cx="7426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Our Goal</a:t>
            </a: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SRS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provides solutions to help your staff overcome obstacles, maintain a God-centered perspective, and apply proven strategies to personal support raising.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want 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help you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create a culture of a fully funded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ministry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Recruits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New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Veteran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raising trainers and coaches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33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Opportunity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utilize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SRS Bootcamp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Audit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Catapult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Training for you as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facilitators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Raising Leaders Conference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Spring Facilitator Training Dates Set!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09778" y="4362373"/>
            <a:ext cx="6715729" cy="38670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pPr algn="ctr"/>
            <a:r>
              <a:rPr lang="en-US" sz="2400" b="1" dirty="0" smtClean="0"/>
              <a:t>April 18-19 in Rogers, AR</a:t>
            </a: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33749" y="1466335"/>
            <a:ext cx="4067788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6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Stop and Mark Your Calendar!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68627" y="2364840"/>
            <a:ext cx="6720084" cy="3869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pPr algn="ctr"/>
            <a:r>
              <a:rPr lang="en-US" sz="3200" b="1" dirty="0" smtClean="0"/>
              <a:t>Last Tuesday of each month 1 p.m. CST</a:t>
            </a:r>
          </a:p>
          <a:p>
            <a:pPr algn="ctr"/>
            <a:endParaRPr lang="en-US" sz="2800" b="1" dirty="0" smtClean="0"/>
          </a:p>
          <a:p>
            <a:pPr marL="342900" indent="-342900" algn="ctr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45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1155290" y="701085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smtClean="0">
                <a:solidFill>
                  <a:schemeClr val="bg1"/>
                </a:solidFill>
              </a:rPr>
              <a:t>Prayer</a:t>
            </a:r>
            <a:r>
              <a:rPr lang="en-US" sz="3600" baseline="30000" smtClean="0">
                <a:solidFill>
                  <a:schemeClr val="bg1"/>
                </a:solidFill>
              </a:rPr>
              <a:t/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7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0936" y="2928164"/>
            <a:ext cx="6833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During the presentation, please submit your questions for the upcoming Q&amp;A time</a:t>
            </a:r>
          </a:p>
          <a:p>
            <a:pPr algn="ctr"/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42938</TotalTime>
  <Words>804</Words>
  <Application>Microsoft Macintosh PowerPoint</Application>
  <PresentationFormat>On-screen Show (4:3)</PresentationFormat>
  <Paragraphs>172</Paragraphs>
  <Slides>21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8_Office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Managing Yourself During Support Raising</vt:lpstr>
      <vt:lpstr>Slide 21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Genius</dc:creator>
  <cp:lastModifiedBy>Jessica Flynn</cp:lastModifiedBy>
  <cp:revision>663</cp:revision>
  <cp:lastPrinted>2016-12-26T18:16:45Z</cp:lastPrinted>
  <dcterms:created xsi:type="dcterms:W3CDTF">2016-12-27T16:33:33Z</dcterms:created>
  <dcterms:modified xsi:type="dcterms:W3CDTF">2016-12-27T18:14:10Z</dcterms:modified>
</cp:coreProperties>
</file>