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24"/>
  </p:notesMasterIdLst>
  <p:handoutMasterIdLst>
    <p:handoutMasterId r:id="rId25"/>
  </p:handoutMasterIdLst>
  <p:sldIdLst>
    <p:sldId id="416" r:id="rId2"/>
    <p:sldId id="519" r:id="rId3"/>
    <p:sldId id="520" r:id="rId4"/>
    <p:sldId id="523" r:id="rId5"/>
    <p:sldId id="524" r:id="rId6"/>
    <p:sldId id="527" r:id="rId7"/>
    <p:sldId id="522" r:id="rId8"/>
    <p:sldId id="528" r:id="rId9"/>
    <p:sldId id="639" r:id="rId10"/>
    <p:sldId id="625" r:id="rId11"/>
    <p:sldId id="641" r:id="rId12"/>
    <p:sldId id="642" r:id="rId13"/>
    <p:sldId id="643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513" r:id="rId22"/>
    <p:sldId id="638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AD229F0-95CA-2D4C-9DBE-CBD0ACC14646}">
          <p14:sldIdLst>
            <p14:sldId id="416"/>
            <p14:sldId id="519"/>
            <p14:sldId id="520"/>
            <p14:sldId id="523"/>
            <p14:sldId id="524"/>
            <p14:sldId id="527"/>
            <p14:sldId id="522"/>
            <p14:sldId id="528"/>
            <p14:sldId id="639"/>
            <p14:sldId id="625"/>
            <p14:sldId id="641"/>
            <p14:sldId id="642"/>
            <p14:sldId id="643"/>
            <p14:sldId id="651"/>
            <p14:sldId id="652"/>
            <p14:sldId id="653"/>
            <p14:sldId id="654"/>
            <p14:sldId id="655"/>
            <p14:sldId id="656"/>
            <p14:sldId id="657"/>
            <p14:sldId id="513"/>
            <p14:sldId id="6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D35"/>
    <a:srgbClr val="DB5616"/>
    <a:srgbClr val="FFBD49"/>
    <a:srgbClr val="373737"/>
    <a:srgbClr val="2F9742"/>
    <a:srgbClr val="DE5D25"/>
    <a:srgbClr val="E54E5A"/>
    <a:srgbClr val="FCDED1"/>
    <a:srgbClr val="7C519D"/>
    <a:srgbClr val="65B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50" autoAdjust="0"/>
    <p:restoredTop sz="99915" autoAdjust="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04" y="9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EDFE0CD-AEE1-CA48-AE36-60ECDE5C00E4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4BBD4ECF-9508-4D47-9B3F-B3D52C6E3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0F3FF3FE-3803-944C-976F-5F54614945EF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250EB1E1-E372-2244-B077-83AB49762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1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0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2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3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9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59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55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4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3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19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64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4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88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06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3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6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32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9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98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2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0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0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8634" y="954099"/>
            <a:ext cx="1487124" cy="5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130054"/>
            <a:ext cx="3195544" cy="3195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62304" y="1605518"/>
            <a:ext cx="5024495" cy="42440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7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6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emf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90" y="1605519"/>
            <a:ext cx="6833420" cy="45206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3942" y="6480263"/>
            <a:ext cx="1192649" cy="182880"/>
            <a:chOff x="385237" y="6480263"/>
            <a:chExt cx="1192649" cy="182880"/>
          </a:xfrm>
        </p:grpSpPr>
        <p:pic>
          <p:nvPicPr>
            <p:cNvPr id="6" name="Picture 5" descr="box-1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37" y="6480263"/>
              <a:ext cx="182880" cy="182880"/>
            </a:xfrm>
            <a:prstGeom prst="rect">
              <a:avLst/>
            </a:prstGeom>
          </p:spPr>
        </p:pic>
        <p:pic>
          <p:nvPicPr>
            <p:cNvPr id="28" name="Picture 27" descr="green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850" y="6480263"/>
              <a:ext cx="182880" cy="182880"/>
            </a:xfrm>
            <a:prstGeom prst="rect">
              <a:avLst/>
            </a:prstGeom>
          </p:spPr>
        </p:pic>
        <p:pic>
          <p:nvPicPr>
            <p:cNvPr id="7" name="Picture 6" descr="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85" y="6480263"/>
              <a:ext cx="182880" cy="182880"/>
            </a:xfrm>
            <a:prstGeom prst="rect">
              <a:avLst/>
            </a:prstGeom>
          </p:spPr>
        </p:pic>
        <p:pic>
          <p:nvPicPr>
            <p:cNvPr id="8" name="Picture 7" descr="purpl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006" y="6480263"/>
              <a:ext cx="182880" cy="182880"/>
            </a:xfrm>
            <a:prstGeom prst="rect">
              <a:avLst/>
            </a:prstGeom>
          </p:spPr>
        </p:pic>
      </p:grpSp>
      <p:pic>
        <p:nvPicPr>
          <p:cNvPr id="16" name="Picture 15" descr="dot_lin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6271160"/>
            <a:ext cx="9144000" cy="5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79900" y="1100667"/>
            <a:ext cx="584200" cy="10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01000" y="6452692"/>
            <a:ext cx="869950" cy="2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400" kern="1200" cap="none" spc="200">
          <a:solidFill>
            <a:srgbClr val="F0652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smtClean="0">
                <a:solidFill>
                  <a:schemeClr val="bg1"/>
                </a:solidFill>
              </a:rPr>
              <a:t>Live online presentations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r>
              <a:rPr lang="en-US" sz="3600" baseline="30000" smtClean="0">
                <a:solidFill>
                  <a:schemeClr val="bg1"/>
                </a:solidFill>
              </a:rPr>
              <a:t>helping you create a culture 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r>
              <a:rPr lang="en-US" sz="3600" baseline="30000" smtClean="0">
                <a:solidFill>
                  <a:schemeClr val="bg1"/>
                </a:solidFill>
              </a:rPr>
              <a:t>of a fully funded ministry.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Breaking Free from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Support Raising Bondage (SRB)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1126" y="1990455"/>
            <a:ext cx="6612185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My Story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What I hope you get out of this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Lies I believed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How I am breaking the cycle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What has it meant to my family and ministry?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What would I say to others coaching those in SRB?</a:t>
            </a: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7567" y="1672134"/>
            <a:ext cx="7426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My Story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Family of 6, currently in Nairobi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18 years on support, over $2M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Trained 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Our beginnings on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Crisis management approach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Effects on marriage and ministry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Effects on team and others counting 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me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Missed opportunities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Breaking Cycles of SRB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738" y="1890204"/>
            <a:ext cx="742696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Goals of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Today’s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Presentation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You would be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encouraged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and inspired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There is hope. God can. You are vital.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Practical tips to help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Be real with you and answer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Breaking Cycles of SRB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738" y="1890204"/>
            <a:ext cx="656961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Lies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mission is more important than adequate funding.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Serving in full-time ministry is a special call to God-honoring poverty or at least not worrying about money.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Both are partially true.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Breaking Cycles of SRB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738" y="1890204"/>
            <a:ext cx="65696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How did I break free of SRB (not done yet)</a:t>
            </a: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God convicted me. He is working in your staff.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made a commitment to boss and wife publically to be at 100% or more.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had a great role model of health, generosity,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and good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communication.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moved overseas which provided urgency and compelling vision, two critical factors.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Breaking Cycles of SRB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738" y="1890204"/>
            <a:ext cx="656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How did I break free of SRB (not done yet)</a:t>
            </a: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worked hard. Minimum of 10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face-to-face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appointments per week. 50+ hours many weeks.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asked radically. 100% increase for 3 years at every appointment.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raised support in community.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asked a few for more than my personal ministry. In fact, I was willing to sacrifice 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Breaking Cycles of SRB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738" y="1890204"/>
            <a:ext cx="65696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What has it meant to family and ministry?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am more generous with wife, family,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and team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are more generous in our giving. Give radically.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have been able to focus on the mission much more. 25% of my time (much unplanned) versus ~5% (planned).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Breaking Cycles of SRB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738" y="1890204"/>
            <a:ext cx="65696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What has it meant to family and ministry?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am able to do all that the vision requires including travel, send others, sufficient materials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retreats.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spend less time and effort on support.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whole family is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healthier—life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more normal/sane, better rest, better team player, finances no longer a constant stressor,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and marriage is stronger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 debt of any kind.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Breaking Cycles of SRB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738" y="1890204"/>
            <a:ext cx="65696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Tips to help others out of SRB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Be FOR your staff’s fruitfulness, ministry, marriage, and team. That is your motive.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100% or more from day one. 110% is better. If God can provide 80%, He can also do 100%.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Build structures to catch deficits early and change culture: Ask each week, new budget/goal each year that they see, program for those in SRB, ask wives, 100% or mandatory helps to get them back to 100%.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Breaking Cycles of SRB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Moderator 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8520" y="5495306"/>
            <a:ext cx="742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Aaron J. Babyar – SRS Managing Director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14" y="1554480"/>
            <a:ext cx="2439572" cy="36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738" y="1890204"/>
            <a:ext cx="656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Tips to help others out of SRB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Help them 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develop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vision-driven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budgets/goals.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Win, keep, raise.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Help people discover lies, traditions, cultural baggage that keep them in SRB. Refresher every 3 years.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Dream with them. Keep the dream in front of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Breaking Cycles of SRB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Managing Yourself During Support Raising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224" y="2287960"/>
            <a:ext cx="6833420" cy="371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romanUcPeriod"/>
            </a:pPr>
            <a:endParaRPr lang="en-US" sz="2000" spc="0" dirty="0" smtClean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Checking on Team Support levels</a:t>
            </a:r>
          </a:p>
          <a:p>
            <a:pPr algn="l"/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Staff reporting on support maintenance time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Allocating time for SMD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Share staff experiences</a:t>
            </a: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algn="l"/>
            <a:endParaRPr lang="en-US" sz="2000" spc="0" dirty="0" smtClean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 smtClean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480" y="1724496"/>
            <a:ext cx="711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As Leaders and Support Trainers – What to Secure and Establish</a:t>
            </a:r>
          </a:p>
        </p:txBody>
      </p:sp>
      <p:pic>
        <p:nvPicPr>
          <p:cNvPr id="7" name="Picture 6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16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1155290" y="696366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dirty="0" smtClean="0">
                <a:solidFill>
                  <a:schemeClr val="bg1"/>
                </a:solidFill>
              </a:rPr>
              <a:t>Q&amp;A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Closing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46410" y="2363895"/>
            <a:ext cx="8051180" cy="23767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endParaRPr lang="en-US" sz="3600" b="1" dirty="0" smtClean="0"/>
          </a:p>
          <a:p>
            <a:pPr algn="ctr"/>
            <a:r>
              <a:rPr lang="en-US" sz="2800" dirty="0" smtClean="0"/>
              <a:t>Join us next month:</a:t>
            </a:r>
          </a:p>
          <a:p>
            <a:pPr algn="ctr"/>
            <a:r>
              <a:rPr lang="en-US" sz="2800" dirty="0" smtClean="0"/>
              <a:t>Dec. 27 </a:t>
            </a:r>
            <a:r>
              <a:rPr lang="en-US" sz="2800" dirty="0" smtClean="0"/>
              <a:t>at 1 p.m. CST </a:t>
            </a:r>
          </a:p>
          <a:p>
            <a:pPr algn="ctr"/>
            <a:endParaRPr lang="en-US" sz="2400" dirty="0" smtClean="0"/>
          </a:p>
          <a:p>
            <a:pPr algn="ctr"/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59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7229" y="2388113"/>
            <a:ext cx="742696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SRS Vision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We want to flood the nations with 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piritually healthy,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Vision-driven,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Fully funded Great Commission workers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82340"/>
            <a:ext cx="7426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Our Goal</a:t>
            </a:r>
          </a:p>
          <a:p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SRS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provides solutions to help your staff overcome obstacles, maintain a God-centered perspective, and apply proven strategies to personal support raising. 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want 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help you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create a culture of a fully funded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ministry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for: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Recruits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New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Veteran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raising trainers and coaches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936" y="1925924"/>
            <a:ext cx="672596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Ongoing Benefits of the SRS Network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Monthly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Opportunity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utilize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SRS Bootcamp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Audit Survey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Catapult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Training for you as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facilitators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Raising Leaders Conference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Stop and Mark Your Calendar!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68627" y="2323650"/>
            <a:ext cx="6720084" cy="3869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pPr algn="ctr"/>
            <a:r>
              <a:rPr lang="en-US" sz="3200" b="1" dirty="0" smtClean="0"/>
              <a:t>Last Tuesday of each month 1 p.m. CST</a:t>
            </a:r>
          </a:p>
          <a:p>
            <a:pPr algn="ctr"/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Please create a recurring event in your calendar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You’ll receive an email invite monthly</a:t>
            </a:r>
            <a:endParaRPr lang="en-US" dirty="0" smtClean="0"/>
          </a:p>
          <a:p>
            <a:pPr marL="342900" indent="-342900" algn="ctr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45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4"/>
          <p:cNvSpPr txBox="1">
            <a:spLocks/>
          </p:cNvSpPr>
          <p:nvPr/>
        </p:nvSpPr>
        <p:spPr>
          <a:xfrm>
            <a:off x="1155290" y="701085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smtClean="0">
                <a:solidFill>
                  <a:schemeClr val="bg1"/>
                </a:solidFill>
              </a:rPr>
              <a:t>Prayer</a:t>
            </a:r>
            <a:r>
              <a:rPr lang="en-US" sz="3600" baseline="30000" smtClean="0">
                <a:solidFill>
                  <a:schemeClr val="bg1"/>
                </a:solidFill>
              </a:rPr>
              <a:t/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0936" y="2928164"/>
            <a:ext cx="6833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During the presentation, please submit your questions for the upcoming Q&amp;A time</a:t>
            </a:r>
          </a:p>
          <a:p>
            <a:pPr algn="ctr"/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Moderator 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8520" y="5495306"/>
            <a:ext cx="742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John Allert – CMM East Africa Catalytic Director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41" y="1789025"/>
            <a:ext cx="2296117" cy="3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42511</TotalTime>
  <Words>376</Words>
  <Application>Microsoft Office PowerPoint</Application>
  <PresentationFormat>On-screen Show (4:3)</PresentationFormat>
  <Paragraphs>163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Managing Yourself During Support Raising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Genius</dc:creator>
  <cp:lastModifiedBy>KaylaPaine</cp:lastModifiedBy>
  <cp:revision>636</cp:revision>
  <cp:lastPrinted>2016-06-27T14:42:33Z</cp:lastPrinted>
  <dcterms:created xsi:type="dcterms:W3CDTF">2014-03-03T22:15:11Z</dcterms:created>
  <dcterms:modified xsi:type="dcterms:W3CDTF">2016-11-29T17:37:09Z</dcterms:modified>
</cp:coreProperties>
</file>