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0" r:id="rId1"/>
  </p:sldMasterIdLst>
  <p:notesMasterIdLst>
    <p:notesMasterId r:id="rId22"/>
  </p:notesMasterIdLst>
  <p:handoutMasterIdLst>
    <p:handoutMasterId r:id="rId23"/>
  </p:handoutMasterIdLst>
  <p:sldIdLst>
    <p:sldId id="416" r:id="rId2"/>
    <p:sldId id="519" r:id="rId3"/>
    <p:sldId id="520" r:id="rId4"/>
    <p:sldId id="523" r:id="rId5"/>
    <p:sldId id="524" r:id="rId6"/>
    <p:sldId id="572" r:id="rId7"/>
    <p:sldId id="527" r:id="rId8"/>
    <p:sldId id="522" r:id="rId9"/>
    <p:sldId id="528" r:id="rId10"/>
    <p:sldId id="529" r:id="rId11"/>
    <p:sldId id="581" r:id="rId12"/>
    <p:sldId id="573" r:id="rId13"/>
    <p:sldId id="577" r:id="rId14"/>
    <p:sldId id="578" r:id="rId15"/>
    <p:sldId id="579" r:id="rId16"/>
    <p:sldId id="574" r:id="rId17"/>
    <p:sldId id="582" r:id="rId18"/>
    <p:sldId id="583" r:id="rId19"/>
    <p:sldId id="513" r:id="rId20"/>
    <p:sldId id="530" r:id="rId21"/>
  </p:sldIdLst>
  <p:sldSz cx="9144000" cy="6858000" type="screen4x3"/>
  <p:notesSz cx="7010400" cy="93726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8AD229F0-95CA-2D4C-9DBE-CBD0ACC14646}">
          <p14:sldIdLst>
            <p14:sldId id="416"/>
            <p14:sldId id="519"/>
            <p14:sldId id="520"/>
            <p14:sldId id="523"/>
            <p14:sldId id="524"/>
            <p14:sldId id="572"/>
            <p14:sldId id="527"/>
            <p14:sldId id="522"/>
            <p14:sldId id="528"/>
            <p14:sldId id="529"/>
            <p14:sldId id="581"/>
            <p14:sldId id="573"/>
            <p14:sldId id="577"/>
            <p14:sldId id="578"/>
            <p14:sldId id="579"/>
            <p14:sldId id="574"/>
            <p14:sldId id="582"/>
            <p14:sldId id="583"/>
            <p14:sldId id="513"/>
            <p14:sldId id="53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5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2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D35"/>
    <a:srgbClr val="DB5616"/>
    <a:srgbClr val="FFBD49"/>
    <a:srgbClr val="373737"/>
    <a:srgbClr val="2F9742"/>
    <a:srgbClr val="DE5D25"/>
    <a:srgbClr val="E54E5A"/>
    <a:srgbClr val="FCDED1"/>
    <a:srgbClr val="7C519D"/>
    <a:srgbClr val="65B8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50" autoAdjust="0"/>
    <p:restoredTop sz="99915" autoAdjust="0"/>
  </p:normalViewPr>
  <p:slideViewPr>
    <p:cSldViewPr snapToGrid="0">
      <p:cViewPr varScale="1">
        <p:scale>
          <a:sx n="116" d="100"/>
          <a:sy n="116" d="100"/>
        </p:scale>
        <p:origin x="1086" y="108"/>
      </p:cViewPr>
      <p:guideLst>
        <p:guide orient="horz" pos="2160"/>
        <p:guide pos="285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0" d="100"/>
          <a:sy n="90" d="100"/>
        </p:scale>
        <p:origin x="-3392" y="-120"/>
      </p:cViewPr>
      <p:guideLst>
        <p:guide orient="horz" pos="2952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r">
              <a:defRPr sz="1200"/>
            </a:lvl1pPr>
          </a:lstStyle>
          <a:p>
            <a:fld id="{7EDFE0CD-AEE1-CA48-AE36-60ECDE5C00E4}" type="datetimeFigureOut">
              <a:rPr lang="en-US" smtClean="0"/>
              <a:t>5/23/2016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343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902343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r">
              <a:defRPr sz="1200"/>
            </a:lvl1pPr>
          </a:lstStyle>
          <a:p>
            <a:fld id="{4BBD4ECF-9508-4D47-9B3F-B3D52C6E37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384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r">
              <a:defRPr sz="1200"/>
            </a:lvl1pPr>
          </a:lstStyle>
          <a:p>
            <a:fld id="{0F3FF3FE-3803-944C-976F-5F54614945EF}" type="datetimeFigureOut">
              <a:rPr lang="en-US" smtClean="0"/>
              <a:t>5/23/2016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16" tIns="46808" rIns="93616" bIns="4680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51985"/>
            <a:ext cx="5608320" cy="4217670"/>
          </a:xfrm>
          <a:prstGeom prst="rect">
            <a:avLst/>
          </a:prstGeom>
        </p:spPr>
        <p:txBody>
          <a:bodyPr vert="horz" lIns="93616" tIns="46808" rIns="93616" bIns="4680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3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902343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r">
              <a:defRPr sz="1200"/>
            </a:lvl1pPr>
          </a:lstStyle>
          <a:p>
            <a:fld id="{250EB1E1-E372-2244-B077-83AB49762A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315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903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485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621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471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654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702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801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908634" y="954099"/>
            <a:ext cx="1487124" cy="598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6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2130054"/>
            <a:ext cx="3195544" cy="319544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55290" y="414540"/>
            <a:ext cx="6833420" cy="54613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3662304" y="1605518"/>
            <a:ext cx="5024495" cy="424409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97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3660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F669DC-8BBF-4BE2-9130-17AF8C91AF54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5CA33F-3D97-4919-9A45-1BC6A9A2D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129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emf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5290" y="414540"/>
            <a:ext cx="6833420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90" y="1605519"/>
            <a:ext cx="6833420" cy="452064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273942" y="6480263"/>
            <a:ext cx="1192649" cy="182880"/>
            <a:chOff x="385237" y="6480263"/>
            <a:chExt cx="1192649" cy="182880"/>
          </a:xfrm>
        </p:grpSpPr>
        <p:pic>
          <p:nvPicPr>
            <p:cNvPr id="6" name="Picture 5" descr="box-1.png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237" y="6480263"/>
              <a:ext cx="182880" cy="182880"/>
            </a:xfrm>
            <a:prstGeom prst="rect">
              <a:avLst/>
            </a:prstGeom>
          </p:spPr>
        </p:pic>
        <p:pic>
          <p:nvPicPr>
            <p:cNvPr id="28" name="Picture 27" descr="green.png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850" y="6480263"/>
              <a:ext cx="182880" cy="182880"/>
            </a:xfrm>
            <a:prstGeom prst="rect">
              <a:avLst/>
            </a:prstGeom>
          </p:spPr>
        </p:pic>
        <p:pic>
          <p:nvPicPr>
            <p:cNvPr id="7" name="Picture 6" descr="blue.png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685" y="6480263"/>
              <a:ext cx="182880" cy="182880"/>
            </a:xfrm>
            <a:prstGeom prst="rect">
              <a:avLst/>
            </a:prstGeom>
          </p:spPr>
        </p:pic>
        <p:pic>
          <p:nvPicPr>
            <p:cNvPr id="8" name="Picture 7" descr="purple.png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5006" y="6480263"/>
              <a:ext cx="182880" cy="182880"/>
            </a:xfrm>
            <a:prstGeom prst="rect">
              <a:avLst/>
            </a:prstGeom>
          </p:spPr>
        </p:pic>
      </p:grpSp>
      <p:pic>
        <p:nvPicPr>
          <p:cNvPr id="16" name="Picture 15" descr="dot_line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" y="6271160"/>
            <a:ext cx="9144000" cy="528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279900" y="1100667"/>
            <a:ext cx="584200" cy="101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001000" y="6452692"/>
            <a:ext cx="869950" cy="25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420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2400" kern="1200" cap="none" spc="200">
          <a:solidFill>
            <a:srgbClr val="F0652A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buFont typeface="Arial"/>
        <a:buNone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–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»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Stock_000018049571Smal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4"/>
          <a:stretch/>
        </p:blipFill>
        <p:spPr>
          <a:xfrm>
            <a:off x="0" y="-3986"/>
            <a:ext cx="9144000" cy="630766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-5974"/>
            <a:ext cx="9144000" cy="6307667"/>
          </a:xfrm>
          <a:prstGeom prst="rect">
            <a:avLst/>
          </a:prstGeom>
          <a:solidFill>
            <a:srgbClr val="F0652A">
              <a:alpha val="8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4"/>
          <p:cNvSpPr txBox="1">
            <a:spLocks/>
          </p:cNvSpPr>
          <p:nvPr/>
        </p:nvSpPr>
        <p:spPr>
          <a:xfrm>
            <a:off x="1155290" y="651657"/>
            <a:ext cx="6833420" cy="5596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aseline="30000" smtClean="0">
                <a:solidFill>
                  <a:schemeClr val="bg1"/>
                </a:solidFill>
              </a:rPr>
              <a:t>Live online presentations</a:t>
            </a:r>
            <a:br>
              <a:rPr lang="en-US" sz="3600" baseline="30000" smtClean="0">
                <a:solidFill>
                  <a:schemeClr val="bg1"/>
                </a:solidFill>
              </a:rPr>
            </a:br>
            <a:r>
              <a:rPr lang="en-US" sz="3600" baseline="30000" smtClean="0">
                <a:solidFill>
                  <a:schemeClr val="bg1"/>
                </a:solidFill>
              </a:rPr>
              <a:t>helping you create a culture </a:t>
            </a:r>
            <a:br>
              <a:rPr lang="en-US" sz="3600" baseline="30000" smtClean="0">
                <a:solidFill>
                  <a:schemeClr val="bg1"/>
                </a:solidFill>
              </a:rPr>
            </a:br>
            <a:r>
              <a:rPr lang="en-US" sz="3600" baseline="30000" smtClean="0">
                <a:solidFill>
                  <a:schemeClr val="bg1"/>
                </a:solidFill>
              </a:rPr>
              <a:t>of a fully funded ministry.</a:t>
            </a:r>
            <a:br>
              <a:rPr lang="en-US" sz="3600" baseline="30000" smtClean="0">
                <a:solidFill>
                  <a:schemeClr val="bg1"/>
                </a:solidFill>
              </a:rPr>
            </a:br>
            <a:endParaRPr lang="en-US" sz="3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3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50936" y="397122"/>
            <a:ext cx="6833420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Presenter Introduction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58520" y="5573363"/>
            <a:ext cx="7426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Jeff Jackson — Pioneer Bible Translators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Picture 2" descr="Jeff Jackson-Edits-0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224" y="1336787"/>
            <a:ext cx="6064918" cy="404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31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Stock_000018049571Smal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4"/>
          <a:stretch/>
        </p:blipFill>
        <p:spPr>
          <a:xfrm>
            <a:off x="0" y="-3986"/>
            <a:ext cx="9144000" cy="630766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-5974"/>
            <a:ext cx="9144000" cy="6307667"/>
          </a:xfrm>
          <a:prstGeom prst="rect">
            <a:avLst/>
          </a:prstGeom>
          <a:solidFill>
            <a:srgbClr val="F0652A">
              <a:alpha val="8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4"/>
          <p:cNvSpPr txBox="1">
            <a:spLocks/>
          </p:cNvSpPr>
          <p:nvPr/>
        </p:nvSpPr>
        <p:spPr>
          <a:xfrm>
            <a:off x="1155290" y="651657"/>
            <a:ext cx="6833420" cy="5596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aseline="30000" dirty="0" smtClean="0">
                <a:solidFill>
                  <a:schemeClr val="bg1"/>
                </a:solidFill>
              </a:rPr>
              <a:t>Implementing Strategic Prayer</a:t>
            </a:r>
          </a:p>
          <a:p>
            <a:r>
              <a:rPr lang="en-US" sz="3600" baseline="30000" dirty="0" smtClean="0">
                <a:solidFill>
                  <a:schemeClr val="bg1"/>
                </a:solidFill>
              </a:rPr>
              <a:t>Practically in Support Raising</a:t>
            </a:r>
            <a:r>
              <a:rPr lang="en-US" sz="3600" baseline="30000" dirty="0" smtClean="0">
                <a:solidFill>
                  <a:schemeClr val="bg1"/>
                </a:solidFill>
              </a:rPr>
              <a:t/>
            </a:r>
            <a:br>
              <a:rPr lang="en-US" sz="3600" baseline="30000" dirty="0" smtClean="0">
                <a:solidFill>
                  <a:schemeClr val="bg1"/>
                </a:solidFill>
              </a:rPr>
            </a:br>
            <a:endParaRPr lang="en-US" sz="3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38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2580" y="651122"/>
            <a:ext cx="7843234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Pioneer Bible Translators – Annual Income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6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2010910"/>
              </p:ext>
            </p:extLst>
          </p:nvPr>
        </p:nvGraphicFramePr>
        <p:xfrm>
          <a:off x="1192486" y="1311605"/>
          <a:ext cx="6823421" cy="4938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Worksheet" r:id="rId3" imgW="8699500" imgH="5156200" progId="Excel.Sheet.8">
                  <p:embed/>
                </p:oleObj>
              </mc:Choice>
              <mc:Fallback>
                <p:oleObj name="Worksheet" r:id="rId3" imgW="8699500" imgH="5156200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486" y="1311605"/>
                        <a:ext cx="6823421" cy="49384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084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2580" y="651122"/>
            <a:ext cx="7843234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Pioneer Bible Translators </a:t>
            </a:r>
            <a:r>
              <a:rPr lang="en-US" dirty="0"/>
              <a:t>– </a:t>
            </a:r>
            <a:r>
              <a:rPr lang="en-US" dirty="0" smtClean="0"/>
              <a:t>Fields</a:t>
            </a:r>
            <a:endParaRPr lang="en-US" dirty="0"/>
          </a:p>
          <a:p>
            <a:endParaRPr lang="en-US" dirty="0"/>
          </a:p>
        </p:txBody>
      </p:sp>
      <p:pic>
        <p:nvPicPr>
          <p:cNvPr id="5" name="bc0bde03-e6bb-402e-82df-22f9ba8ff340" descr="1A3940BE-4441-49D3-B40A-DB7CF3EC9AF9@pb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410" y="1274957"/>
            <a:ext cx="8868763" cy="499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697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3 Fields-01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447" y="1281088"/>
            <a:ext cx="8866740" cy="498754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82580" y="651122"/>
            <a:ext cx="7843234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Pioneer Bible Translators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3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47" y="1289952"/>
            <a:ext cx="8866740" cy="496981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82580" y="651122"/>
            <a:ext cx="7843234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Pioneer Bible Translators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38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86663" y="1438131"/>
            <a:ext cx="7435067" cy="4237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z-Cyrl-UZ" sz="3200" b="1" dirty="0" smtClean="0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lang="uz-Cyrl-UZ" sz="2200" dirty="0" smtClean="0">
                <a:solidFill>
                  <a:schemeClr val="bg1">
                    <a:lumMod val="50000"/>
                  </a:schemeClr>
                </a:solidFill>
              </a:rPr>
              <a:t>doration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  <a:r>
              <a:rPr lang="uz-Cyrl-UZ" sz="2200" dirty="0" smtClean="0">
                <a:solidFill>
                  <a:schemeClr val="bg1">
                    <a:lumMod val="50000"/>
                  </a:schemeClr>
                </a:solidFill>
              </a:rPr>
              <a:t> worship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uz-Cyrl-UZ" sz="2200" dirty="0" smtClean="0">
                <a:solidFill>
                  <a:schemeClr val="bg1">
                    <a:lumMod val="50000"/>
                  </a:schemeClr>
                </a:solidFill>
              </a:rPr>
              <a:t>ing </a:t>
            </a:r>
            <a:r>
              <a:rPr lang="uz-Cyrl-UZ" sz="2200" dirty="0">
                <a:solidFill>
                  <a:schemeClr val="bg1">
                    <a:lumMod val="50000"/>
                  </a:schemeClr>
                </a:solidFill>
              </a:rPr>
              <a:t>God for who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H</a:t>
            </a:r>
            <a:r>
              <a:rPr lang="uz-Cyrl-UZ" sz="2200" dirty="0" smtClean="0">
                <a:solidFill>
                  <a:schemeClr val="bg1">
                    <a:lumMod val="50000"/>
                  </a:schemeClr>
                </a:solidFill>
              </a:rPr>
              <a:t>e </a:t>
            </a:r>
            <a:r>
              <a:rPr lang="uz-Cyrl-UZ" sz="2200" dirty="0">
                <a:solidFill>
                  <a:schemeClr val="bg1">
                    <a:lumMod val="50000"/>
                  </a:schemeClr>
                </a:solidFill>
              </a:rPr>
              <a:t>is </a:t>
            </a:r>
            <a:endParaRPr lang="en-US" sz="22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uz-Cyrl-UZ" sz="3200" b="1" dirty="0" smtClean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uz-Cyrl-UZ" sz="2200" dirty="0" smtClean="0">
                <a:solidFill>
                  <a:schemeClr val="bg1">
                    <a:lumMod val="50000"/>
                  </a:schemeClr>
                </a:solidFill>
              </a:rPr>
              <a:t>onfession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  <a:r>
              <a:rPr lang="uz-Cyrl-UZ" sz="2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uz-Cyrl-UZ" sz="2200" dirty="0">
                <a:solidFill>
                  <a:schemeClr val="bg1">
                    <a:lumMod val="50000"/>
                  </a:schemeClr>
                </a:solidFill>
              </a:rPr>
              <a:t>admitting and repenting of our sin </a:t>
            </a:r>
            <a:endParaRPr lang="en-US" sz="22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uz-Cyrl-UZ" sz="3200" b="1" dirty="0" smtClean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uz-Cyrl-UZ" sz="2200" dirty="0" smtClean="0">
                <a:solidFill>
                  <a:schemeClr val="bg1">
                    <a:lumMod val="50000"/>
                  </a:schemeClr>
                </a:solidFill>
              </a:rPr>
              <a:t>hanksgiving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  <a:r>
              <a:rPr lang="uz-Cyrl-UZ" sz="2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uz-Cyrl-UZ" sz="2200" dirty="0">
                <a:solidFill>
                  <a:schemeClr val="bg1">
                    <a:lumMod val="50000"/>
                  </a:schemeClr>
                </a:solidFill>
              </a:rPr>
              <a:t>lifting up our gratitude for what God </a:t>
            </a:r>
            <a:r>
              <a:rPr lang="uz-Cyrl-UZ" sz="2200" dirty="0" smtClean="0">
                <a:solidFill>
                  <a:schemeClr val="bg1">
                    <a:lumMod val="50000"/>
                  </a:schemeClr>
                </a:solidFill>
              </a:rPr>
              <a:t>has </a:t>
            </a:r>
            <a:r>
              <a:rPr lang="uz-Cyrl-UZ" sz="2200" dirty="0" smtClean="0">
                <a:solidFill>
                  <a:schemeClr val="bg1">
                    <a:lumMod val="50000"/>
                  </a:schemeClr>
                </a:solidFill>
              </a:rPr>
              <a:t>done </a:t>
            </a:r>
            <a:endParaRPr lang="en-US" sz="22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US" sz="105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uz-Cyrl-UZ" sz="3200" b="1" dirty="0" smtClean="0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uz-Cyrl-UZ" sz="2200" dirty="0" smtClean="0">
                <a:solidFill>
                  <a:schemeClr val="bg1">
                    <a:lumMod val="50000"/>
                  </a:schemeClr>
                </a:solidFill>
              </a:rPr>
              <a:t>ntercession/Supplication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  <a:r>
              <a:rPr lang="uz-Cyrl-UZ" sz="2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uz-Cyrl-UZ" sz="2200" dirty="0">
                <a:solidFill>
                  <a:schemeClr val="bg1">
                    <a:lumMod val="50000"/>
                  </a:schemeClr>
                </a:solidFill>
              </a:rPr>
              <a:t>praying for ourselves and </a:t>
            </a:r>
            <a:r>
              <a:rPr lang="uz-Cyrl-UZ" sz="2200" dirty="0" smtClean="0">
                <a:solidFill>
                  <a:schemeClr val="bg1">
                    <a:lumMod val="50000"/>
                  </a:schemeClr>
                </a:solidFill>
              </a:rPr>
              <a:t>others </a:t>
            </a:r>
            <a:endParaRPr lang="en-US" sz="22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uz-Cyrl-UZ" sz="3200" b="1" dirty="0" smtClean="0">
                <a:solidFill>
                  <a:schemeClr val="bg1">
                    <a:lumMod val="50000"/>
                  </a:schemeClr>
                </a:solidFill>
              </a:rPr>
              <a:t>V</a:t>
            </a:r>
            <a:r>
              <a:rPr lang="uz-Cyrl-UZ" sz="2200" dirty="0" smtClean="0">
                <a:solidFill>
                  <a:schemeClr val="bg1">
                    <a:lumMod val="50000"/>
                  </a:schemeClr>
                </a:solidFill>
              </a:rPr>
              <a:t>anquishing </a:t>
            </a:r>
            <a:r>
              <a:rPr lang="uz-Cyrl-UZ" sz="2200" dirty="0" smtClean="0">
                <a:solidFill>
                  <a:schemeClr val="bg1">
                    <a:lumMod val="50000"/>
                  </a:schemeClr>
                </a:solidFill>
              </a:rPr>
              <a:t>Satan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  <a:r>
              <a:rPr lang="uz-Cyrl-UZ" sz="2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uz-Cyrl-UZ" sz="2200" dirty="0">
                <a:solidFill>
                  <a:schemeClr val="bg1">
                    <a:lumMod val="50000"/>
                  </a:schemeClr>
                </a:solidFill>
              </a:rPr>
              <a:t>practicing regular spiritual warfare </a:t>
            </a:r>
            <a:endParaRPr lang="en-US" sz="22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uz-Cyrl-UZ" sz="3200" b="1" dirty="0" smtClean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uz-Cyrl-UZ" sz="2200" dirty="0" smtClean="0">
                <a:solidFill>
                  <a:schemeClr val="bg1">
                    <a:lumMod val="50000"/>
                  </a:schemeClr>
                </a:solidFill>
              </a:rPr>
              <a:t>xtreme </a:t>
            </a:r>
            <a:r>
              <a:rPr lang="uz-Cyrl-UZ" sz="2200" dirty="0" smtClean="0">
                <a:solidFill>
                  <a:schemeClr val="bg1">
                    <a:lumMod val="50000"/>
                  </a:schemeClr>
                </a:solidFill>
              </a:rPr>
              <a:t>Prayer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  <a:r>
              <a:rPr lang="uz-Cyrl-UZ" sz="2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uz-Cyrl-UZ" sz="2200" dirty="0">
                <a:solidFill>
                  <a:schemeClr val="bg1">
                    <a:lumMod val="50000"/>
                  </a:schemeClr>
                </a:solidFill>
              </a:rPr>
              <a:t>maximizing all the prayer promises of </a:t>
            </a:r>
            <a:r>
              <a:rPr lang="uz-Cyrl-UZ" sz="2200" dirty="0" smtClean="0">
                <a:solidFill>
                  <a:schemeClr val="bg1">
                    <a:lumMod val="50000"/>
                  </a:schemeClr>
                </a:solidFill>
              </a:rPr>
              <a:t>Jesus</a:t>
            </a:r>
            <a:endParaRPr lang="en-US" sz="2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2580" y="651122"/>
            <a:ext cx="7843234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Implementing Prayer as a Strategy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93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6782" y="1733106"/>
            <a:ext cx="8422619" cy="3625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spcAft>
                <a:spcPts val="600"/>
              </a:spcAft>
              <a:buFont typeface="Arial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What does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in Jesus’ name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mean?</a:t>
            </a:r>
          </a:p>
          <a:p>
            <a:pPr marL="457200" indent="-457200" algn="l">
              <a:spcAft>
                <a:spcPts val="600"/>
              </a:spcAft>
              <a:buFont typeface="Arial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How can your ministry pray in Jesus’ name?</a:t>
            </a:r>
          </a:p>
          <a:p>
            <a:pPr marL="457200" indent="-457200" algn="l">
              <a:spcAft>
                <a:spcPts val="600"/>
              </a:spcAft>
              <a:buFont typeface="Arial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What has Jesus commanded in the Bible that your ministry should do in your community or world?</a:t>
            </a:r>
          </a:p>
          <a:p>
            <a:pPr marL="457200" indent="-457200" algn="l">
              <a:spcAft>
                <a:spcPts val="600"/>
              </a:spcAft>
              <a:buFont typeface="Arial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Spend time praying for God to reveal his will for you and your ministry. What do you think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He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desires for you to do as a result of those revelations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?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2580" y="651122"/>
            <a:ext cx="7843234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Things to Ponder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79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6782" y="1733106"/>
            <a:ext cx="8422619" cy="3625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spcAft>
                <a:spcPts val="600"/>
              </a:spcAft>
              <a:buFont typeface="Arial"/>
              <a:buChar char="•"/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What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unattainable resources do you need in order to do Jesus’ will in your community 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or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the world?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What insurmountable obstacles stand in the way?</a:t>
            </a:r>
          </a:p>
          <a:p>
            <a:pPr marL="457200" indent="-457200" algn="l">
              <a:spcAft>
                <a:spcPts val="600"/>
              </a:spcAft>
              <a:buFont typeface="Arial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Make a list of prayer requests designed to help you and your ministry overcome those obstacles and obey Jesus’ commands more fully.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2580" y="651122"/>
            <a:ext cx="7843234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Things to Ponder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90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Managing Yourself During Support Raising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69224" y="2287960"/>
            <a:ext cx="6833420" cy="3710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buAutoNum type="romanUcPeriod"/>
            </a:pPr>
            <a:endParaRPr lang="en-US" sz="2000" spc="0" dirty="0" smtClean="0">
              <a:latin typeface="+mn-lt"/>
            </a:endParaRPr>
          </a:p>
          <a:p>
            <a:pPr marL="514350" indent="-514350" algn="l">
              <a:buAutoNum type="romanUcPeriod"/>
            </a:pPr>
            <a:endParaRPr lang="en-US" sz="2000" spc="0" dirty="0">
              <a:latin typeface="+mn-lt"/>
            </a:endParaRPr>
          </a:p>
          <a:p>
            <a:pPr marL="514350" indent="-514350" algn="l">
              <a:buAutoNum type="romanUcPeriod"/>
            </a:pPr>
            <a:r>
              <a:rPr lang="en-US" sz="2000" spc="0" dirty="0" smtClean="0">
                <a:solidFill>
                  <a:srgbClr val="7F7F7F"/>
                </a:solidFill>
                <a:latin typeface="+mn-lt"/>
              </a:rPr>
              <a:t>Checking on Team Support levels</a:t>
            </a:r>
          </a:p>
          <a:p>
            <a:pPr algn="l"/>
            <a:endParaRPr lang="en-US" sz="2000" spc="0" dirty="0">
              <a:solidFill>
                <a:srgbClr val="7F7F7F"/>
              </a:solidFill>
              <a:latin typeface="+mn-lt"/>
            </a:endParaRPr>
          </a:p>
          <a:p>
            <a:pPr marL="514350" indent="-514350" algn="l">
              <a:buAutoNum type="romanUcPeriod"/>
            </a:pPr>
            <a:r>
              <a:rPr lang="en-US" sz="2000" spc="0" dirty="0" smtClean="0">
                <a:solidFill>
                  <a:srgbClr val="7F7F7F"/>
                </a:solidFill>
                <a:latin typeface="+mn-lt"/>
              </a:rPr>
              <a:t>Staff reporting on support maintenance time</a:t>
            </a:r>
          </a:p>
          <a:p>
            <a:pPr marL="514350" indent="-514350" algn="l">
              <a:buAutoNum type="romanUcPeriod"/>
            </a:pPr>
            <a:endParaRPr lang="en-US" sz="2000" spc="0" dirty="0">
              <a:solidFill>
                <a:srgbClr val="7F7F7F"/>
              </a:solidFill>
              <a:latin typeface="+mn-lt"/>
            </a:endParaRPr>
          </a:p>
          <a:p>
            <a:pPr marL="514350" indent="-514350" algn="l">
              <a:buAutoNum type="romanUcPeriod"/>
            </a:pPr>
            <a:r>
              <a:rPr lang="en-US" sz="2000" spc="0" dirty="0" smtClean="0">
                <a:solidFill>
                  <a:srgbClr val="7F7F7F"/>
                </a:solidFill>
                <a:latin typeface="+mn-lt"/>
              </a:rPr>
              <a:t>Allocating time for SMD</a:t>
            </a:r>
          </a:p>
          <a:p>
            <a:pPr marL="514350" indent="-514350" algn="l">
              <a:buAutoNum type="romanUcPeriod"/>
            </a:pPr>
            <a:endParaRPr lang="en-US" sz="2000" spc="0" dirty="0">
              <a:solidFill>
                <a:srgbClr val="7F7F7F"/>
              </a:solidFill>
              <a:latin typeface="+mn-lt"/>
            </a:endParaRPr>
          </a:p>
          <a:p>
            <a:pPr marL="514350" indent="-514350" algn="l">
              <a:buAutoNum type="romanUcPeriod"/>
            </a:pPr>
            <a:r>
              <a:rPr lang="en-US" sz="2000" spc="0" dirty="0" smtClean="0">
                <a:solidFill>
                  <a:srgbClr val="7F7F7F"/>
                </a:solidFill>
                <a:latin typeface="+mn-lt"/>
              </a:rPr>
              <a:t>Share staff experiences</a:t>
            </a:r>
            <a:endParaRPr lang="en-US" sz="2000" spc="0" dirty="0">
              <a:solidFill>
                <a:srgbClr val="7F7F7F"/>
              </a:solidFill>
              <a:latin typeface="+mn-lt"/>
            </a:endParaRPr>
          </a:p>
          <a:p>
            <a:pPr algn="l"/>
            <a:endParaRPr lang="en-US" sz="2000" spc="0" dirty="0" smtClean="0">
              <a:latin typeface="+mn-lt"/>
            </a:endParaRPr>
          </a:p>
          <a:p>
            <a:pPr algn="l"/>
            <a:endParaRPr lang="en-US" sz="2000" spc="0" dirty="0">
              <a:latin typeface="+mn-lt"/>
            </a:endParaRPr>
          </a:p>
          <a:p>
            <a:pPr algn="l"/>
            <a:endParaRPr lang="en-US" sz="2000" spc="0" dirty="0" smtClean="0">
              <a:latin typeface="+mn-lt"/>
            </a:endParaRPr>
          </a:p>
          <a:p>
            <a:pPr algn="l"/>
            <a:endParaRPr lang="en-US" sz="2000" spc="0" dirty="0">
              <a:latin typeface="+mn-lt"/>
            </a:endParaRPr>
          </a:p>
          <a:p>
            <a:pPr algn="l"/>
            <a:endParaRPr lang="en-US" sz="2000" spc="0" dirty="0">
              <a:latin typeface="+mn-lt"/>
            </a:endParaRPr>
          </a:p>
          <a:p>
            <a:pPr marL="514350" indent="-514350" algn="l">
              <a:buAutoNum type="romanUcPeriod"/>
            </a:pPr>
            <a:endParaRPr lang="en-US" sz="2000" spc="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480" y="1724496"/>
            <a:ext cx="7112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As Leaders and Support Trainers – What to Secure and Establish</a:t>
            </a:r>
          </a:p>
        </p:txBody>
      </p:sp>
      <p:pic>
        <p:nvPicPr>
          <p:cNvPr id="7" name="Picture 6" descr="iStock_000018049571Smal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4"/>
          <a:stretch/>
        </p:blipFill>
        <p:spPr>
          <a:xfrm>
            <a:off x="0" y="0"/>
            <a:ext cx="9144000" cy="630766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8160"/>
            <a:ext cx="9144000" cy="6307667"/>
          </a:xfrm>
          <a:prstGeom prst="rect">
            <a:avLst/>
          </a:prstGeom>
          <a:solidFill>
            <a:srgbClr val="F0652A">
              <a:alpha val="8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4"/>
          <p:cNvSpPr txBox="1">
            <a:spLocks/>
          </p:cNvSpPr>
          <p:nvPr/>
        </p:nvSpPr>
        <p:spPr>
          <a:xfrm>
            <a:off x="1155290" y="696366"/>
            <a:ext cx="6833420" cy="5596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aseline="30000" dirty="0" smtClean="0">
                <a:solidFill>
                  <a:schemeClr val="bg1"/>
                </a:solidFill>
              </a:rPr>
              <a:t>Q&amp;A</a:t>
            </a:r>
            <a:r>
              <a:rPr lang="en-US" sz="3600" baseline="30000" dirty="0" smtClean="0">
                <a:solidFill>
                  <a:schemeClr val="bg1"/>
                </a:solidFill>
              </a:rPr>
              <a:t/>
            </a:r>
            <a:br>
              <a:rPr lang="en-US" sz="3600" baseline="30000" dirty="0" smtClean="0">
                <a:solidFill>
                  <a:schemeClr val="bg1"/>
                </a:solidFill>
              </a:rPr>
            </a:br>
            <a:endParaRPr lang="en-US" sz="3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82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155290" y="414540"/>
            <a:ext cx="6833420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Moderator Introduction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58520" y="5495306"/>
            <a:ext cx="7426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Aaron J. Babyar – SRS Managing Director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214" y="1554480"/>
            <a:ext cx="2439572" cy="366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59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4"/>
          <p:cNvSpPr txBox="1">
            <a:spLocks/>
          </p:cNvSpPr>
          <p:nvPr/>
        </p:nvSpPr>
        <p:spPr>
          <a:xfrm>
            <a:off x="2631899" y="5038561"/>
            <a:ext cx="3880201" cy="132699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47500" lnSpcReduction="200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500" b="1" dirty="0" smtClean="0"/>
          </a:p>
          <a:p>
            <a:pPr algn="ctr"/>
            <a:endParaRPr lang="en-US" sz="1500" b="1" dirty="0" smtClean="0"/>
          </a:p>
          <a:p>
            <a:endParaRPr lang="en-US" sz="1500" b="1" dirty="0" smtClean="0"/>
          </a:p>
          <a:p>
            <a:endParaRPr lang="en-US" sz="3600" b="1" dirty="0" smtClean="0"/>
          </a:p>
          <a:p>
            <a:pPr algn="ctr"/>
            <a:r>
              <a:rPr lang="en-US" sz="3600" dirty="0" smtClean="0"/>
              <a:t>Doug Christensen</a:t>
            </a:r>
            <a:endParaRPr lang="en-US" sz="3600" dirty="0" smtClean="0"/>
          </a:p>
          <a:p>
            <a:pPr algn="ctr"/>
            <a:r>
              <a:rPr lang="en-US" sz="3600" i="1" dirty="0" smtClean="0"/>
              <a:t>Deput</a:t>
            </a:r>
            <a:r>
              <a:rPr lang="en-US" sz="3600" i="1" dirty="0" smtClean="0"/>
              <a:t>y Finance Director </a:t>
            </a:r>
            <a:r>
              <a:rPr lang="en-US" sz="3600" i="1" dirty="0" smtClean="0"/>
              <a:t>for SIM</a:t>
            </a:r>
            <a:endParaRPr lang="en-US" sz="3600" i="1" dirty="0" smtClean="0"/>
          </a:p>
          <a:p>
            <a:pPr algn="ctr"/>
            <a:endParaRPr lang="en-US" sz="2400" dirty="0" smtClean="0"/>
          </a:p>
          <a:p>
            <a:pPr algn="ctr"/>
            <a:endParaRPr lang="en-US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55290" y="414540"/>
            <a:ext cx="6833420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Closing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677" y="2525935"/>
            <a:ext cx="3411548" cy="2274365"/>
          </a:xfrm>
          <a:prstGeom prst="rect">
            <a:avLst/>
          </a:prstGeom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446054" y="568045"/>
            <a:ext cx="8051180" cy="237671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500" b="1" dirty="0" smtClean="0"/>
          </a:p>
          <a:p>
            <a:pPr algn="ctr"/>
            <a:endParaRPr lang="en-US" sz="1500" b="1" dirty="0" smtClean="0"/>
          </a:p>
          <a:p>
            <a:endParaRPr lang="en-US" sz="1500" b="1" dirty="0" smtClean="0"/>
          </a:p>
          <a:p>
            <a:endParaRPr lang="en-US" sz="3600" b="1" dirty="0" smtClean="0"/>
          </a:p>
          <a:p>
            <a:pPr algn="ctr"/>
            <a:r>
              <a:rPr lang="en-US" sz="2800" dirty="0" smtClean="0"/>
              <a:t>Join us next month: </a:t>
            </a:r>
            <a:r>
              <a:rPr lang="en-US" sz="2800" dirty="0" smtClean="0"/>
              <a:t>June</a:t>
            </a:r>
            <a:r>
              <a:rPr lang="en-US" sz="2800" dirty="0" smtClean="0"/>
              <a:t> 28 </a:t>
            </a:r>
            <a:r>
              <a:rPr lang="en-US" sz="2800" dirty="0" smtClean="0"/>
              <a:t>at 1 p.m. CST </a:t>
            </a:r>
          </a:p>
          <a:p>
            <a:pPr algn="ctr"/>
            <a:endParaRPr lang="en-US" sz="2400" dirty="0" smtClean="0"/>
          </a:p>
          <a:p>
            <a:pPr algn="ctr"/>
            <a:endParaRPr lang="en-US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8006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67229" y="2388113"/>
            <a:ext cx="7426960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SRS Vision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US" sz="7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We want to flood the nations with </a:t>
            </a:r>
          </a:p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piritually healthy,</a:t>
            </a:r>
          </a:p>
          <a:p>
            <a:pPr algn="ctr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Vision-driven,</a:t>
            </a:r>
          </a:p>
          <a:p>
            <a:pPr algn="ctr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Fully funded Great Commission workers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50936" y="397122"/>
            <a:ext cx="6833420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25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1582340"/>
            <a:ext cx="742696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Our Goal</a:t>
            </a:r>
          </a:p>
          <a:p>
            <a:endParaRPr lang="en-US" sz="7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SRS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provides solutions to help your staff overcome obstacles, maintain a God-centered perspective, and apply proven strategies to personal support raising. </a:t>
            </a:r>
          </a:p>
          <a:p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We want to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help you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create a culture of a fully funded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ministry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for: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															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Recruits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New Staff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Veteran Staff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Support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raising trainers and coaches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50936" y="397122"/>
            <a:ext cx="6833420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35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50936" y="1925924"/>
            <a:ext cx="6725967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Ongoing Benefits of the SRS Network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US" sz="7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7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Monthly Webinars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Opportunity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to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utilize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SRS Bootcamp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curriculum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Audit Survey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Catapult Series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Training for you as facilitators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Facilitator’s Training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folded in with Support Raising Leaders Conference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50936" y="397122"/>
            <a:ext cx="6833420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33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60" y="528035"/>
            <a:ext cx="9281921" cy="522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39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50936" y="397122"/>
            <a:ext cx="6833420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Stop and Mark Your Calendar!</a:t>
            </a:r>
            <a:endParaRPr lang="en-US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268627" y="2323650"/>
            <a:ext cx="6720084" cy="386951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500" b="1" dirty="0" smtClean="0"/>
          </a:p>
          <a:p>
            <a:pPr algn="ctr"/>
            <a:endParaRPr lang="en-US" sz="1500" b="1" dirty="0" smtClean="0"/>
          </a:p>
          <a:p>
            <a:pPr algn="ctr"/>
            <a:endParaRPr lang="en-US" sz="1500" b="1" dirty="0" smtClean="0"/>
          </a:p>
          <a:p>
            <a:endParaRPr lang="en-US" sz="1500" b="1" dirty="0" smtClean="0"/>
          </a:p>
          <a:p>
            <a:pPr algn="ctr"/>
            <a:r>
              <a:rPr lang="en-US" sz="3200" b="1" dirty="0" smtClean="0"/>
              <a:t>Last Tuesday of each month 1 p.m. CST</a:t>
            </a:r>
          </a:p>
          <a:p>
            <a:pPr algn="ctr"/>
            <a:endParaRPr lang="en-US" sz="2800" b="1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Please create a recurring event in your calendar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You’ll receive an email invite monthly</a:t>
            </a:r>
            <a:endParaRPr lang="en-US" dirty="0" smtClean="0"/>
          </a:p>
          <a:p>
            <a:pPr marL="342900" indent="-342900" algn="ctr">
              <a:buFont typeface="Arial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7453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iStock_000018049571Smal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4"/>
          <a:stretch/>
        </p:blipFill>
        <p:spPr>
          <a:xfrm>
            <a:off x="0" y="0"/>
            <a:ext cx="9144000" cy="63076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307667"/>
          </a:xfrm>
          <a:prstGeom prst="rect">
            <a:avLst/>
          </a:prstGeom>
          <a:solidFill>
            <a:srgbClr val="F0652A">
              <a:alpha val="8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4"/>
          <p:cNvSpPr txBox="1">
            <a:spLocks/>
          </p:cNvSpPr>
          <p:nvPr/>
        </p:nvSpPr>
        <p:spPr>
          <a:xfrm>
            <a:off x="1155290" y="701085"/>
            <a:ext cx="6833420" cy="5596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aseline="30000" smtClean="0">
                <a:solidFill>
                  <a:schemeClr val="bg1"/>
                </a:solidFill>
              </a:rPr>
              <a:t>Prayer</a:t>
            </a:r>
            <a:r>
              <a:rPr lang="en-US" sz="3600" baseline="30000" smtClean="0">
                <a:solidFill>
                  <a:schemeClr val="bg1"/>
                </a:solidFill>
              </a:rPr>
              <a:t/>
            </a:r>
            <a:br>
              <a:rPr lang="en-US" sz="3600" baseline="30000" smtClean="0">
                <a:solidFill>
                  <a:schemeClr val="bg1"/>
                </a:solidFill>
              </a:rPr>
            </a:br>
            <a:endParaRPr lang="en-US" sz="3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79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50936" y="397122"/>
            <a:ext cx="6833420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58520" y="2549218"/>
            <a:ext cx="74269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</a:rPr>
              <a:t>During the presentation, please submit your questions for the upcoming Q&amp;A time</a:t>
            </a:r>
          </a:p>
          <a:p>
            <a:pPr algn="ctr"/>
            <a:endParaRPr lang="en-US" sz="4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87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37890</TotalTime>
  <Words>428</Words>
  <Application>Microsoft Office PowerPoint</Application>
  <PresentationFormat>On-screen Show (4:3)</PresentationFormat>
  <Paragraphs>101</Paragraphs>
  <Slides>20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8_Office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Managing Yourself During Support Raising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Creative Genius</dc:creator>
  <cp:keywords/>
  <dc:description/>
  <cp:lastModifiedBy>KaylaPaine</cp:lastModifiedBy>
  <cp:revision>568</cp:revision>
  <cp:lastPrinted>2015-12-29T17:25:18Z</cp:lastPrinted>
  <dcterms:created xsi:type="dcterms:W3CDTF">2014-03-03T22:15:11Z</dcterms:created>
  <dcterms:modified xsi:type="dcterms:W3CDTF">2016-05-31T16:42:54Z</dcterms:modified>
  <cp:category/>
</cp:coreProperties>
</file>