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1"/>
  </p:sldMasterIdLst>
  <p:notesMasterIdLst>
    <p:notesMasterId r:id="rId22"/>
  </p:notesMasterIdLst>
  <p:handoutMasterIdLst>
    <p:handoutMasterId r:id="rId23"/>
  </p:handoutMasterIdLst>
  <p:sldIdLst>
    <p:sldId id="416" r:id="rId2"/>
    <p:sldId id="519" r:id="rId3"/>
    <p:sldId id="520" r:id="rId4"/>
    <p:sldId id="523" r:id="rId5"/>
    <p:sldId id="524" r:id="rId6"/>
    <p:sldId id="543" r:id="rId7"/>
    <p:sldId id="527" r:id="rId8"/>
    <p:sldId id="522" r:id="rId9"/>
    <p:sldId id="528" r:id="rId10"/>
    <p:sldId id="529" r:id="rId11"/>
    <p:sldId id="521" r:id="rId12"/>
    <p:sldId id="536" r:id="rId13"/>
    <p:sldId id="537" r:id="rId14"/>
    <p:sldId id="538" r:id="rId15"/>
    <p:sldId id="539" r:id="rId16"/>
    <p:sldId id="540" r:id="rId17"/>
    <p:sldId id="541" r:id="rId18"/>
    <p:sldId id="542" r:id="rId19"/>
    <p:sldId id="513" r:id="rId20"/>
    <p:sldId id="530" r:id="rId21"/>
  </p:sldIdLst>
  <p:sldSz cx="9144000" cy="6858000" type="screen4x3"/>
  <p:notesSz cx="70104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8AD229F0-95CA-2D4C-9DBE-CBD0ACC14646}">
          <p14:sldIdLst>
            <p14:sldId id="416"/>
            <p14:sldId id="519"/>
            <p14:sldId id="520"/>
            <p14:sldId id="523"/>
            <p14:sldId id="524"/>
            <p14:sldId id="543"/>
            <p14:sldId id="527"/>
            <p14:sldId id="522"/>
            <p14:sldId id="528"/>
            <p14:sldId id="529"/>
            <p14:sldId id="521"/>
            <p14:sldId id="536"/>
            <p14:sldId id="537"/>
            <p14:sldId id="538"/>
            <p14:sldId id="539"/>
            <p14:sldId id="540"/>
            <p14:sldId id="541"/>
            <p14:sldId id="542"/>
            <p14:sldId id="513"/>
            <p14:sldId id="530"/>
          </p14:sldIdLst>
        </p14:section>
      </p14:sectionLst>
    </p:ext>
    <p:ext uri="{EFAFB233-063F-42B5-8137-9DF3F51BA10A}">
      <p15:sldGuideLst xmlns:p15="http://schemas.microsoft.com/office/powerpoint/2012/main">
        <p15:guide id="1" orient="horz" pos="2160">
          <p15:clr>
            <a:srgbClr val="A4A3A4"/>
          </p15:clr>
        </p15:guide>
        <p15:guide id="2" pos="2854">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D35"/>
    <a:srgbClr val="DB5616"/>
    <a:srgbClr val="FFBD49"/>
    <a:srgbClr val="373737"/>
    <a:srgbClr val="2F9742"/>
    <a:srgbClr val="DE5D25"/>
    <a:srgbClr val="E54E5A"/>
    <a:srgbClr val="FCDED1"/>
    <a:srgbClr val="7C519D"/>
    <a:srgbClr val="65B8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13" autoAdjust="0"/>
    <p:restoredTop sz="99915" autoAdjust="0"/>
  </p:normalViewPr>
  <p:slideViewPr>
    <p:cSldViewPr snapToGrid="0">
      <p:cViewPr varScale="1">
        <p:scale>
          <a:sx n="73" d="100"/>
          <a:sy n="73" d="100"/>
        </p:scale>
        <p:origin x="942" y="78"/>
      </p:cViewPr>
      <p:guideLst>
        <p:guide orient="horz" pos="2160"/>
        <p:guide pos="2854"/>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0" d="100"/>
          <a:sy n="90" d="100"/>
        </p:scale>
        <p:origin x="-3392" y="-120"/>
      </p:cViewPr>
      <p:guideLst>
        <p:guide orient="horz" pos="2952"/>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616" tIns="46808" rIns="93616" bIns="46808"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8630"/>
          </a:xfrm>
          <a:prstGeom prst="rect">
            <a:avLst/>
          </a:prstGeom>
        </p:spPr>
        <p:txBody>
          <a:bodyPr vert="horz" lIns="93616" tIns="46808" rIns="93616" bIns="46808" rtlCol="0"/>
          <a:lstStyle>
            <a:lvl1pPr algn="r">
              <a:defRPr sz="1200"/>
            </a:lvl1pPr>
          </a:lstStyle>
          <a:p>
            <a:fld id="{7EDFE0CD-AEE1-CA48-AE36-60ECDE5C00E4}" type="datetimeFigureOut">
              <a:rPr lang="en-US" smtClean="0"/>
              <a:t>9/29/2015</a:t>
            </a:fld>
            <a:endParaRPr lang="en-US" dirty="0"/>
          </a:p>
        </p:txBody>
      </p:sp>
      <p:sp>
        <p:nvSpPr>
          <p:cNvPr id="4" name="Footer Placeholder 3"/>
          <p:cNvSpPr>
            <a:spLocks noGrp="1"/>
          </p:cNvSpPr>
          <p:nvPr>
            <p:ph type="ftr" sz="quarter" idx="2"/>
          </p:nvPr>
        </p:nvSpPr>
        <p:spPr>
          <a:xfrm>
            <a:off x="0" y="8902343"/>
            <a:ext cx="3037840" cy="468630"/>
          </a:xfrm>
          <a:prstGeom prst="rect">
            <a:avLst/>
          </a:prstGeom>
        </p:spPr>
        <p:txBody>
          <a:bodyPr vert="horz" lIns="93616" tIns="46808" rIns="93616" bIns="468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902343"/>
            <a:ext cx="3037840" cy="468630"/>
          </a:xfrm>
          <a:prstGeom prst="rect">
            <a:avLst/>
          </a:prstGeom>
        </p:spPr>
        <p:txBody>
          <a:bodyPr vert="horz" lIns="93616" tIns="46808" rIns="93616" bIns="46808" rtlCol="0" anchor="b"/>
          <a:lstStyle>
            <a:lvl1pPr algn="r">
              <a:defRPr sz="1200"/>
            </a:lvl1pPr>
          </a:lstStyle>
          <a:p>
            <a:fld id="{4BBD4ECF-9508-4D47-9B3F-B3D52C6E37F9}" type="slidenum">
              <a:rPr lang="en-US" smtClean="0"/>
              <a:t>‹#›</a:t>
            </a:fld>
            <a:endParaRPr lang="en-US" dirty="0"/>
          </a:p>
        </p:txBody>
      </p:sp>
    </p:spTree>
    <p:extLst>
      <p:ext uri="{BB962C8B-B14F-4D97-AF65-F5344CB8AC3E}">
        <p14:creationId xmlns:p14="http://schemas.microsoft.com/office/powerpoint/2010/main" val="3793384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616" tIns="46808" rIns="93616" bIns="46808" rtlCol="0"/>
          <a:lstStyle>
            <a:lvl1pPr algn="l">
              <a:defRPr sz="1200"/>
            </a:lvl1pPr>
          </a:lstStyle>
          <a:p>
            <a:endParaRPr lang="en-US" dirty="0"/>
          </a:p>
        </p:txBody>
      </p:sp>
      <p:sp>
        <p:nvSpPr>
          <p:cNvPr id="3" name="Date Placeholder 2"/>
          <p:cNvSpPr>
            <a:spLocks noGrp="1"/>
          </p:cNvSpPr>
          <p:nvPr>
            <p:ph type="dt" idx="1"/>
          </p:nvPr>
        </p:nvSpPr>
        <p:spPr>
          <a:xfrm>
            <a:off x="3970938" y="0"/>
            <a:ext cx="3037840" cy="468630"/>
          </a:xfrm>
          <a:prstGeom prst="rect">
            <a:avLst/>
          </a:prstGeom>
        </p:spPr>
        <p:txBody>
          <a:bodyPr vert="horz" lIns="93616" tIns="46808" rIns="93616" bIns="46808" rtlCol="0"/>
          <a:lstStyle>
            <a:lvl1pPr algn="r">
              <a:defRPr sz="1200"/>
            </a:lvl1pPr>
          </a:lstStyle>
          <a:p>
            <a:fld id="{0F3FF3FE-3803-944C-976F-5F54614945EF}" type="datetimeFigureOut">
              <a:rPr lang="en-US" smtClean="0"/>
              <a:t>9/29/2015</a:t>
            </a:fld>
            <a:endParaRPr lang="en-US" dirty="0"/>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3616" tIns="46808" rIns="93616" bIns="46808" rtlCol="0" anchor="ctr"/>
          <a:lstStyle/>
          <a:p>
            <a:endParaRPr lang="en-US" dirty="0"/>
          </a:p>
        </p:txBody>
      </p:sp>
      <p:sp>
        <p:nvSpPr>
          <p:cNvPr id="5" name="Notes Placeholder 4"/>
          <p:cNvSpPr>
            <a:spLocks noGrp="1"/>
          </p:cNvSpPr>
          <p:nvPr>
            <p:ph type="body" sz="quarter" idx="3"/>
          </p:nvPr>
        </p:nvSpPr>
        <p:spPr>
          <a:xfrm>
            <a:off x="701040" y="4451985"/>
            <a:ext cx="5608320" cy="4217670"/>
          </a:xfrm>
          <a:prstGeom prst="rect">
            <a:avLst/>
          </a:prstGeom>
        </p:spPr>
        <p:txBody>
          <a:bodyPr vert="horz" lIns="93616" tIns="46808" rIns="93616" bIns="468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37840" cy="468630"/>
          </a:xfrm>
          <a:prstGeom prst="rect">
            <a:avLst/>
          </a:prstGeom>
        </p:spPr>
        <p:txBody>
          <a:bodyPr vert="horz" lIns="93616" tIns="46808" rIns="93616" bIns="468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902343"/>
            <a:ext cx="3037840" cy="468630"/>
          </a:xfrm>
          <a:prstGeom prst="rect">
            <a:avLst/>
          </a:prstGeom>
        </p:spPr>
        <p:txBody>
          <a:bodyPr vert="horz" lIns="93616" tIns="46808" rIns="93616" bIns="46808" rtlCol="0" anchor="b"/>
          <a:lstStyle>
            <a:lvl1pPr algn="r">
              <a:defRPr sz="1200"/>
            </a:lvl1pPr>
          </a:lstStyle>
          <a:p>
            <a:fld id="{250EB1E1-E372-2244-B077-83AB49762A86}" type="slidenum">
              <a:rPr lang="en-US" smtClean="0"/>
              <a:t>‹#›</a:t>
            </a:fld>
            <a:endParaRPr lang="en-US" dirty="0"/>
          </a:p>
        </p:txBody>
      </p:sp>
    </p:spTree>
    <p:extLst>
      <p:ext uri="{BB962C8B-B14F-4D97-AF65-F5344CB8AC3E}">
        <p14:creationId xmlns:p14="http://schemas.microsoft.com/office/powerpoint/2010/main" val="12493155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EB1E1-E372-2244-B077-83AB49762A86}" type="slidenum">
              <a:rPr lang="en-US" smtClean="0"/>
              <a:t>1</a:t>
            </a:fld>
            <a:endParaRPr lang="en-US" dirty="0"/>
          </a:p>
        </p:txBody>
      </p:sp>
    </p:spTree>
    <p:extLst>
      <p:ext uri="{BB962C8B-B14F-4D97-AF65-F5344CB8AC3E}">
        <p14:creationId xmlns:p14="http://schemas.microsoft.com/office/powerpoint/2010/main" val="1740903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EB1E1-E372-2244-B077-83AB49762A86}" type="slidenum">
              <a:rPr lang="en-US" smtClean="0"/>
              <a:t>19</a:t>
            </a:fld>
            <a:endParaRPr lang="en-US" dirty="0"/>
          </a:p>
        </p:txBody>
      </p:sp>
    </p:spTree>
    <p:extLst>
      <p:ext uri="{BB962C8B-B14F-4D97-AF65-F5344CB8AC3E}">
        <p14:creationId xmlns:p14="http://schemas.microsoft.com/office/powerpoint/2010/main" val="4293621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EB1E1-E372-2244-B077-83AB49762A8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290276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Barton, Ruth</a:t>
            </a:r>
            <a:r>
              <a:rPr lang="en-US" baseline="0" dirty="0" smtClean="0"/>
              <a:t> H. Biblical and theological perspective on spiritual transformation: An interactive process for groups. Transforming Resources. 2012.</a:t>
            </a:r>
          </a:p>
          <a:p>
            <a:endParaRPr lang="en-US" baseline="0" dirty="0" smtClean="0"/>
          </a:p>
          <a:p>
            <a:r>
              <a:rPr lang="en-US" baseline="0" dirty="0" smtClean="0"/>
              <a:t>Cultivate conditions in three areas: Ministry Team Development, Ministry Team Maintenance, and Leading Others</a:t>
            </a:r>
          </a:p>
          <a:p>
            <a:r>
              <a:rPr lang="en-US" baseline="0" dirty="0" smtClean="0"/>
              <a:t>- First tell a bit of my story and then name the conditions</a:t>
            </a:r>
            <a:endParaRPr lang="en-US" dirty="0"/>
          </a:p>
        </p:txBody>
      </p:sp>
      <p:sp>
        <p:nvSpPr>
          <p:cNvPr id="4" name="Slide Number Placeholder 3"/>
          <p:cNvSpPr>
            <a:spLocks noGrp="1"/>
          </p:cNvSpPr>
          <p:nvPr>
            <p:ph type="sldNum" sz="quarter" idx="10"/>
          </p:nvPr>
        </p:nvSpPr>
        <p:spPr/>
        <p:txBody>
          <a:bodyPr/>
          <a:lstStyle/>
          <a:p>
            <a:fld id="{250EB1E1-E372-2244-B077-83AB49762A86}" type="slidenum">
              <a:rPr lang="en-US" smtClean="0"/>
              <a:t>12</a:t>
            </a:fld>
            <a:endParaRPr lang="en-US" dirty="0"/>
          </a:p>
        </p:txBody>
      </p:sp>
    </p:spTree>
    <p:extLst>
      <p:ext uri="{BB962C8B-B14F-4D97-AF65-F5344CB8AC3E}">
        <p14:creationId xmlns:p14="http://schemas.microsoft.com/office/powerpoint/2010/main" val="380030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Ministry Team Development</a:t>
            </a:r>
          </a:p>
          <a:p>
            <a:endParaRPr lang="en-US" dirty="0" smtClean="0"/>
          </a:p>
          <a:p>
            <a:pPr marL="171450" indent="-171450">
              <a:buFont typeface="Arial" charset="0"/>
              <a:buChar char="•"/>
            </a:pPr>
            <a:r>
              <a:rPr lang="en-US" sz="1200" kern="1200" dirty="0" smtClean="0">
                <a:solidFill>
                  <a:schemeClr val="tx1"/>
                </a:solidFill>
                <a:latin typeface="+mn-lt"/>
                <a:ea typeface="+mn-ea"/>
                <a:cs typeface="+mn-cs"/>
              </a:rPr>
              <a:t>Coordinate Perspectives two years at home church (top picture) – long term relationships, church that supported missions, new network that understood</a:t>
            </a:r>
          </a:p>
          <a:p>
            <a:pPr marL="171450" indent="-171450">
              <a:buFont typeface="Arial" charset="0"/>
              <a:buChar char="•"/>
            </a:pPr>
            <a:r>
              <a:rPr lang="en-US" sz="1200" kern="1200" dirty="0" smtClean="0">
                <a:solidFill>
                  <a:schemeClr val="tx1"/>
                </a:solidFill>
                <a:latin typeface="+mn-lt"/>
                <a:ea typeface="+mn-ea"/>
                <a:cs typeface="+mn-cs"/>
              </a:rPr>
              <a:t>Initial barrier and then choosing to obey</a:t>
            </a:r>
          </a:p>
          <a:p>
            <a:pPr marL="171450" indent="-171450">
              <a:buFont typeface="Arial" charset="0"/>
              <a:buChar char="•"/>
            </a:pPr>
            <a:r>
              <a:rPr lang="en-US" sz="1200" kern="1200" dirty="0" smtClean="0">
                <a:solidFill>
                  <a:schemeClr val="tx1"/>
                </a:solidFill>
                <a:latin typeface="+mn-lt"/>
                <a:ea typeface="+mn-ea"/>
                <a:cs typeface="+mn-cs"/>
              </a:rPr>
              <a:t>Support Raising </a:t>
            </a:r>
            <a:r>
              <a:rPr lang="en-US" sz="1200" kern="1200" dirty="0" err="1" smtClean="0">
                <a:solidFill>
                  <a:schemeClr val="tx1"/>
                </a:solidFill>
                <a:latin typeface="+mn-lt"/>
                <a:ea typeface="+mn-ea"/>
                <a:cs typeface="+mn-cs"/>
              </a:rPr>
              <a:t>Bootcamp</a:t>
            </a:r>
            <a:r>
              <a:rPr lang="en-US" sz="1200" kern="1200" dirty="0" smtClean="0">
                <a:solidFill>
                  <a:schemeClr val="tx1"/>
                </a:solidFill>
                <a:latin typeface="+mn-lt"/>
                <a:ea typeface="+mn-ea"/>
                <a:cs typeface="+mn-cs"/>
              </a:rPr>
              <a:t> by Shad - 100 days, that became my goal. Did it! (bottom pic)</a:t>
            </a:r>
          </a:p>
          <a:p>
            <a:pPr marL="628650" lvl="1" indent="-171450">
              <a:buFont typeface="Arial" charset="0"/>
              <a:buChar char="•"/>
            </a:pPr>
            <a:r>
              <a:rPr lang="en-US" sz="1200" kern="1200" dirty="0" smtClean="0">
                <a:solidFill>
                  <a:schemeClr val="tx1"/>
                </a:solidFill>
                <a:latin typeface="+mn-lt"/>
                <a:ea typeface="+mn-ea"/>
                <a:cs typeface="+mn-cs"/>
              </a:rPr>
              <a:t>I can be a quiet person. I am an introvert, but two of my top strengths on </a:t>
            </a:r>
            <a:r>
              <a:rPr lang="en-US" sz="1200" kern="1200" dirty="0" err="1" smtClean="0">
                <a:solidFill>
                  <a:schemeClr val="tx1"/>
                </a:solidFill>
                <a:latin typeface="+mn-lt"/>
                <a:ea typeface="+mn-ea"/>
                <a:cs typeface="+mn-cs"/>
              </a:rPr>
              <a:t>StrengthsFinder</a:t>
            </a:r>
            <a:r>
              <a:rPr lang="en-US" sz="1200" kern="1200" dirty="0" smtClean="0">
                <a:solidFill>
                  <a:schemeClr val="tx1"/>
                </a:solidFill>
                <a:latin typeface="+mn-lt"/>
                <a:ea typeface="+mn-ea"/>
                <a:cs typeface="+mn-cs"/>
              </a:rPr>
              <a:t> are Relator and Discipline. So I enjoy the one on one conversations, and I will make myself keep to a schedule.</a:t>
            </a:r>
          </a:p>
          <a:p>
            <a:pPr marL="628650" lvl="1" indent="-171450">
              <a:buFont typeface="Arial" charset="0"/>
              <a:buChar char="•"/>
            </a:pPr>
            <a:r>
              <a:rPr lang="en-US" sz="1200" kern="1200" dirty="0" smtClean="0">
                <a:solidFill>
                  <a:schemeClr val="tx1"/>
                </a:solidFill>
                <a:latin typeface="+mn-lt"/>
                <a:ea typeface="+mn-ea"/>
                <a:cs typeface="+mn-cs"/>
              </a:rPr>
              <a:t>I was told what to do in the </a:t>
            </a:r>
            <a:r>
              <a:rPr lang="en-US" sz="1200" kern="1200" dirty="0" err="1" smtClean="0">
                <a:solidFill>
                  <a:schemeClr val="tx1"/>
                </a:solidFill>
                <a:latin typeface="+mn-lt"/>
                <a:ea typeface="+mn-ea"/>
                <a:cs typeface="+mn-cs"/>
              </a:rPr>
              <a:t>bootcamp</a:t>
            </a:r>
            <a:r>
              <a:rPr lang="en-US" sz="1200" kern="1200" dirty="0" smtClean="0">
                <a:solidFill>
                  <a:schemeClr val="tx1"/>
                </a:solidFill>
                <a:latin typeface="+mn-lt"/>
                <a:ea typeface="+mn-ea"/>
                <a:cs typeface="+mn-cs"/>
              </a:rPr>
              <a:t>, and I did it. I heard recently someone</a:t>
            </a:r>
            <a:r>
              <a:rPr lang="en-US" sz="1200" kern="1200" baseline="0" dirty="0" smtClean="0">
                <a:solidFill>
                  <a:schemeClr val="tx1"/>
                </a:solidFill>
                <a:latin typeface="+mn-lt"/>
                <a:ea typeface="+mn-ea"/>
                <a:cs typeface="+mn-cs"/>
              </a:rPr>
              <a:t> say that to see fruitfulness in our walk, you need to tie yourself to the acts of obedience, not the results. Be faithful in obedience and sowing, and God will provide the fruit. </a:t>
            </a:r>
          </a:p>
          <a:p>
            <a:pPr marL="1085850" lvl="2" indent="-171450">
              <a:buFont typeface="Arial" charset="0"/>
              <a:buChar char="•"/>
            </a:pPr>
            <a:r>
              <a:rPr lang="en-US" sz="1200" kern="1200" baseline="0" dirty="0" smtClean="0">
                <a:solidFill>
                  <a:schemeClr val="tx1"/>
                </a:solidFill>
                <a:latin typeface="+mn-lt"/>
                <a:ea typeface="+mn-ea"/>
                <a:cs typeface="+mn-cs"/>
              </a:rPr>
              <a:t>Same here. I did what I was told to do. Ups and downs in managing my expectations with the ‘fruit’ – but God provided how he chose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50EB1E1-E372-2244-B077-83AB49762A86}" type="slidenum">
              <a:rPr lang="en-US" smtClean="0"/>
              <a:t>13</a:t>
            </a:fld>
            <a:endParaRPr lang="en-US" dirty="0"/>
          </a:p>
        </p:txBody>
      </p:sp>
    </p:spTree>
    <p:extLst>
      <p:ext uri="{BB962C8B-B14F-4D97-AF65-F5344CB8AC3E}">
        <p14:creationId xmlns:p14="http://schemas.microsoft.com/office/powerpoint/2010/main" val="3625929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Network - If</a:t>
            </a:r>
            <a:r>
              <a:rPr lang="en-US" baseline="0" dirty="0" smtClean="0"/>
              <a:t> a person doesn’t have a network, have them start investing in one. Get involved in church! Coordinate a Perspectives class! Whatever options are open.</a:t>
            </a:r>
          </a:p>
          <a:p>
            <a:pPr marL="171450" indent="-171450">
              <a:buFont typeface="Arial" charset="0"/>
              <a:buChar char="•"/>
            </a:pPr>
            <a:r>
              <a:rPr lang="en-US" baseline="0" dirty="0" smtClean="0"/>
              <a:t>Training and Tools – Seen so many struggle without this. It</a:t>
            </a:r>
            <a:r>
              <a:rPr lang="fr-FR" baseline="0" dirty="0" smtClean="0"/>
              <a:t>’</a:t>
            </a:r>
            <a:r>
              <a:rPr lang="en-US" baseline="0" dirty="0" smtClean="0"/>
              <a:t>s a kindness to require people to go through it.</a:t>
            </a:r>
          </a:p>
          <a:p>
            <a:pPr marL="171450" indent="-171450">
              <a:buFont typeface="Arial" charset="0"/>
              <a:buChar char="•"/>
            </a:pPr>
            <a:r>
              <a:rPr lang="en-US" baseline="0" dirty="0" smtClean="0"/>
              <a:t>Disciplined action – If its not natural in you, find someone who can help you. This is your part. God’s part is the provision.</a:t>
            </a:r>
            <a:endParaRPr lang="en-US" dirty="0"/>
          </a:p>
        </p:txBody>
      </p:sp>
      <p:sp>
        <p:nvSpPr>
          <p:cNvPr id="4" name="Slide Number Placeholder 3"/>
          <p:cNvSpPr>
            <a:spLocks noGrp="1"/>
          </p:cNvSpPr>
          <p:nvPr>
            <p:ph type="sldNum" sz="quarter" idx="10"/>
          </p:nvPr>
        </p:nvSpPr>
        <p:spPr/>
        <p:txBody>
          <a:bodyPr/>
          <a:lstStyle/>
          <a:p>
            <a:fld id="{250EB1E1-E372-2244-B077-83AB49762A86}" type="slidenum">
              <a:rPr lang="en-US" smtClean="0"/>
              <a:t>14</a:t>
            </a:fld>
            <a:endParaRPr lang="en-US" dirty="0"/>
          </a:p>
        </p:txBody>
      </p:sp>
    </p:spTree>
    <p:extLst>
      <p:ext uri="{BB962C8B-B14F-4D97-AF65-F5344CB8AC3E}">
        <p14:creationId xmlns:p14="http://schemas.microsoft.com/office/powerpoint/2010/main" val="332651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Ministry Team Maintenance</a:t>
            </a:r>
          </a:p>
          <a:p>
            <a:endParaRPr lang="en-US" dirty="0" smtClean="0"/>
          </a:p>
          <a:p>
            <a:pPr marL="171450" indent="-171450">
              <a:buFont typeface="Arial" charset="0"/>
              <a:buChar char="•"/>
            </a:pPr>
            <a:r>
              <a:rPr lang="en-US" sz="1200" kern="1200" dirty="0" smtClean="0">
                <a:solidFill>
                  <a:schemeClr val="tx1"/>
                </a:solidFill>
                <a:latin typeface="+mn-lt"/>
                <a:ea typeface="+mn-ea"/>
                <a:cs typeface="+mn-cs"/>
              </a:rPr>
              <a:t>Told we had 4 </a:t>
            </a:r>
            <a:r>
              <a:rPr lang="en-US" sz="1200" kern="1200" dirty="0" err="1" smtClean="0">
                <a:solidFill>
                  <a:schemeClr val="tx1"/>
                </a:solidFill>
                <a:latin typeface="+mn-lt"/>
                <a:ea typeface="+mn-ea"/>
                <a:cs typeface="+mn-cs"/>
              </a:rPr>
              <a:t>hrs</a:t>
            </a:r>
            <a:r>
              <a:rPr lang="en-US" sz="1200" kern="1200" dirty="0" smtClean="0">
                <a:solidFill>
                  <a:schemeClr val="tx1"/>
                </a:solidFill>
                <a:latin typeface="+mn-lt"/>
                <a:ea typeface="+mn-ea"/>
                <a:cs typeface="+mn-cs"/>
              </a:rPr>
              <a:t>/week to do it by the USCWM, I scheduled that time in each week. Easy at the start when I had less to do, became hard, but I was committed to it cause I felt it was necessary. Even at full support. Partially because of</a:t>
            </a:r>
            <a:r>
              <a:rPr lang="en-US" sz="1200" kern="1200" baseline="0" dirty="0" smtClean="0">
                <a:solidFill>
                  <a:schemeClr val="tx1"/>
                </a:solidFill>
                <a:latin typeface="+mn-lt"/>
                <a:ea typeface="+mn-ea"/>
                <a:cs typeface="+mn-cs"/>
              </a:rPr>
              <a:t> things I did that took time.</a:t>
            </a:r>
            <a:endParaRPr lang="en-US" sz="1400" kern="1200" baseline="0" dirty="0" smtClean="0">
              <a:solidFill>
                <a:schemeClr val="tx1"/>
              </a:solidFill>
              <a:latin typeface="+mn-lt"/>
              <a:ea typeface="+mn-ea"/>
              <a:cs typeface="+mn-cs"/>
            </a:endParaRPr>
          </a:p>
          <a:p>
            <a:pPr marL="171450" indent="-171450">
              <a:buFont typeface="Arial" charset="0"/>
              <a:buChar char="•"/>
            </a:pPr>
            <a:r>
              <a:rPr lang="en-US" sz="1200" kern="1200" dirty="0" smtClean="0">
                <a:solidFill>
                  <a:schemeClr val="tx1"/>
                </a:solidFill>
                <a:latin typeface="+mn-lt"/>
                <a:ea typeface="+mn-ea"/>
                <a:cs typeface="+mn-cs"/>
              </a:rPr>
              <a:t>Practices I’ve developed to stay in touch:</a:t>
            </a:r>
            <a:endParaRPr lang="en-US" sz="1400" kern="1200" dirty="0" smtClean="0">
              <a:solidFill>
                <a:schemeClr val="tx1"/>
              </a:solidFill>
              <a:latin typeface="+mn-lt"/>
              <a:ea typeface="+mn-ea"/>
              <a:cs typeface="+mn-cs"/>
            </a:endParaRPr>
          </a:p>
          <a:p>
            <a:pPr marL="628650" lvl="1" indent="-171450">
              <a:buFont typeface="Arial" charset="0"/>
              <a:buChar char="•"/>
            </a:pPr>
            <a:r>
              <a:rPr lang="en-US" sz="1200" kern="1200" dirty="0" smtClean="0">
                <a:solidFill>
                  <a:schemeClr val="tx1"/>
                </a:solidFill>
                <a:latin typeface="+mn-lt"/>
                <a:ea typeface="+mn-ea"/>
                <a:cs typeface="+mn-cs"/>
              </a:rPr>
              <a:t>Birthday and anniversary cards each month. General birthday greeting, and a prayer that I pray over them for the month. Handwritten, different each month. ***Personal Touch***</a:t>
            </a:r>
            <a:endParaRPr lang="en-US" sz="1400" kern="1200" dirty="0" smtClean="0">
              <a:solidFill>
                <a:schemeClr val="tx1"/>
              </a:solidFill>
              <a:latin typeface="+mn-lt"/>
              <a:ea typeface="+mn-ea"/>
              <a:cs typeface="+mn-cs"/>
            </a:endParaRPr>
          </a:p>
          <a:p>
            <a:pPr marL="628650" lvl="1" indent="-171450">
              <a:buFont typeface="Arial" charset="0"/>
              <a:buChar char="•"/>
            </a:pPr>
            <a:r>
              <a:rPr lang="en-US" sz="1200" kern="1200" dirty="0" smtClean="0">
                <a:solidFill>
                  <a:schemeClr val="tx1"/>
                </a:solidFill>
                <a:latin typeface="+mn-lt"/>
                <a:ea typeface="+mn-ea"/>
                <a:cs typeface="+mn-cs"/>
              </a:rPr>
              <a:t>Monthly prayer email to financial and prayer supporters</a:t>
            </a:r>
            <a:endParaRPr lang="en-US" sz="1400" kern="1200" dirty="0" smtClean="0">
              <a:solidFill>
                <a:schemeClr val="tx1"/>
              </a:solidFill>
              <a:latin typeface="+mn-lt"/>
              <a:ea typeface="+mn-ea"/>
              <a:cs typeface="+mn-cs"/>
            </a:endParaRPr>
          </a:p>
          <a:p>
            <a:pPr marL="628650" lvl="1" indent="-171450">
              <a:buFont typeface="Arial" charset="0"/>
              <a:buChar char="•"/>
            </a:pPr>
            <a:r>
              <a:rPr lang="en-US" sz="1200" kern="1200" dirty="0" smtClean="0">
                <a:solidFill>
                  <a:schemeClr val="tx1"/>
                </a:solidFill>
                <a:latin typeface="+mn-lt"/>
                <a:ea typeface="+mn-ea"/>
                <a:cs typeface="+mn-cs"/>
              </a:rPr>
              <a:t>Two newsletters each year - mid year and end of year</a:t>
            </a:r>
            <a:r>
              <a:rPr lang="en-US" sz="1200" kern="1200" baseline="0" dirty="0" smtClean="0">
                <a:solidFill>
                  <a:schemeClr val="tx1"/>
                </a:solidFill>
                <a:latin typeface="+mn-lt"/>
                <a:ea typeface="+mn-ea"/>
                <a:cs typeface="+mn-cs"/>
              </a:rPr>
              <a:t> – to whole network; only mail end of year one</a:t>
            </a:r>
            <a:endParaRPr lang="en-US" sz="1400" kern="1200" baseline="0" dirty="0" smtClean="0">
              <a:solidFill>
                <a:schemeClr val="tx1"/>
              </a:solidFill>
              <a:latin typeface="+mn-lt"/>
              <a:ea typeface="+mn-ea"/>
              <a:cs typeface="+mn-cs"/>
            </a:endParaRPr>
          </a:p>
          <a:p>
            <a:pPr marL="628650" lvl="1" indent="-171450">
              <a:buFont typeface="Arial" charset="0"/>
              <a:buChar char="•"/>
            </a:pPr>
            <a:r>
              <a:rPr lang="en-US" sz="1200" kern="1200" dirty="0" smtClean="0">
                <a:solidFill>
                  <a:schemeClr val="tx1"/>
                </a:solidFill>
                <a:latin typeface="+mn-lt"/>
                <a:ea typeface="+mn-ea"/>
                <a:cs typeface="+mn-cs"/>
              </a:rPr>
              <a:t>Christmas gift - book, ornament, cards, buy something on their behalf, ear gags… (PIC)</a:t>
            </a:r>
            <a:endParaRPr lang="en-US" sz="1400" kern="1200" dirty="0" smtClean="0">
              <a:solidFill>
                <a:schemeClr val="tx1"/>
              </a:solidFill>
              <a:latin typeface="+mn-lt"/>
              <a:ea typeface="+mn-ea"/>
              <a:cs typeface="+mn-cs"/>
            </a:endParaRPr>
          </a:p>
          <a:p>
            <a:pPr marL="628650" lvl="1" indent="-171450">
              <a:buFont typeface="Arial" charset="0"/>
              <a:buChar char="•"/>
            </a:pPr>
            <a:r>
              <a:rPr lang="en-US" sz="1200" kern="1200" dirty="0" smtClean="0">
                <a:solidFill>
                  <a:schemeClr val="tx1"/>
                </a:solidFill>
                <a:latin typeface="+mn-lt"/>
                <a:ea typeface="+mn-ea"/>
                <a:cs typeface="+mn-cs"/>
              </a:rPr>
              <a:t>Annual visit to see supporters in the main loop, and to do new appointments if needed (PIC)</a:t>
            </a:r>
            <a:endParaRPr lang="en-US" sz="1400" kern="1200" dirty="0" smtClean="0">
              <a:solidFill>
                <a:schemeClr val="tx1"/>
              </a:solidFill>
              <a:latin typeface="+mn-lt"/>
              <a:ea typeface="+mn-ea"/>
              <a:cs typeface="+mn-cs"/>
            </a:endParaRPr>
          </a:p>
          <a:p>
            <a:pPr marL="171450" indent="-171450">
              <a:buFont typeface="Arial" charset="0"/>
              <a:buChar char="•"/>
            </a:pPr>
            <a:r>
              <a:rPr lang="en-US" sz="1200" kern="1200" dirty="0" smtClean="0">
                <a:solidFill>
                  <a:schemeClr val="tx1"/>
                </a:solidFill>
                <a:latin typeface="+mn-lt"/>
                <a:ea typeface="+mn-ea"/>
                <a:cs typeface="+mn-cs"/>
              </a:rPr>
              <a:t>Faithful supporters</a:t>
            </a:r>
            <a:endParaRPr lang="en-US" sz="1400" kern="1200" dirty="0" smtClean="0">
              <a:solidFill>
                <a:schemeClr val="tx1"/>
              </a:solidFill>
              <a:latin typeface="+mn-lt"/>
              <a:ea typeface="+mn-ea"/>
              <a:cs typeface="+mn-cs"/>
            </a:endParaRPr>
          </a:p>
          <a:p>
            <a:pPr marL="171450" indent="-171450">
              <a:buFont typeface="Arial" charset="0"/>
              <a:buChar char="•"/>
            </a:pPr>
            <a:r>
              <a:rPr lang="en-US" sz="1200" kern="1200" dirty="0" smtClean="0">
                <a:solidFill>
                  <a:schemeClr val="tx1"/>
                </a:solidFill>
                <a:latin typeface="+mn-lt"/>
                <a:ea typeface="+mn-ea"/>
                <a:cs typeface="+mn-cs"/>
              </a:rPr>
              <a:t>Increasing support:</a:t>
            </a:r>
            <a:r>
              <a:rPr lang="en-US" sz="14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Move to CA (DID THE VISIT/TOUR THING AGAIN)</a:t>
            </a:r>
            <a:endParaRPr lang="en-US" sz="1400" kern="1200" dirty="0" smtClean="0">
              <a:solidFill>
                <a:schemeClr val="tx1"/>
              </a:solidFill>
              <a:latin typeface="+mn-lt"/>
              <a:ea typeface="+mn-ea"/>
              <a:cs typeface="+mn-cs"/>
            </a:endParaRPr>
          </a:p>
          <a:p>
            <a:pPr marL="628650" lvl="1" indent="-171450">
              <a:buFont typeface="Arial" charset="0"/>
              <a:buChar char="•"/>
            </a:pPr>
            <a:r>
              <a:rPr lang="en-US" sz="1200" kern="1200" dirty="0" smtClean="0">
                <a:solidFill>
                  <a:schemeClr val="tx1"/>
                </a:solidFill>
                <a:latin typeface="+mn-lt"/>
                <a:ea typeface="+mn-ea"/>
                <a:cs typeface="+mn-cs"/>
              </a:rPr>
              <a:t>asking my current supporters to increase. A surprising number did. A few people I asked for specific amounts, and they did it.</a:t>
            </a:r>
            <a:endParaRPr lang="en-US" sz="1400" kern="1200" dirty="0" smtClean="0">
              <a:solidFill>
                <a:schemeClr val="tx1"/>
              </a:solidFill>
              <a:latin typeface="+mn-lt"/>
              <a:ea typeface="+mn-ea"/>
              <a:cs typeface="+mn-cs"/>
            </a:endParaRPr>
          </a:p>
          <a:p>
            <a:pPr marL="628650" lvl="1" indent="-171450">
              <a:buFont typeface="Arial" charset="0"/>
              <a:buChar char="•"/>
            </a:pPr>
            <a:r>
              <a:rPr lang="en-US" sz="1200" kern="1200" dirty="0" smtClean="0">
                <a:solidFill>
                  <a:schemeClr val="tx1"/>
                </a:solidFill>
                <a:latin typeface="+mn-lt"/>
                <a:ea typeface="+mn-ea"/>
                <a:cs typeface="+mn-cs"/>
              </a:rPr>
              <a:t>New support - Again requires that extended network. Ask God to build that for you, and do your part. Friends and involvement in church for me</a:t>
            </a:r>
            <a:endParaRPr lang="en-US" sz="14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0EB1E1-E372-2244-B077-83AB49762A86}" type="slidenum">
              <a:rPr lang="en-US" smtClean="0"/>
              <a:t>15</a:t>
            </a:fld>
            <a:endParaRPr lang="en-US" dirty="0"/>
          </a:p>
        </p:txBody>
      </p:sp>
    </p:spTree>
    <p:extLst>
      <p:ext uri="{BB962C8B-B14F-4D97-AF65-F5344CB8AC3E}">
        <p14:creationId xmlns:p14="http://schemas.microsoft.com/office/powerpoint/2010/main" val="1136782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Disciplined</a:t>
            </a:r>
            <a:r>
              <a:rPr lang="en-US" baseline="0" dirty="0" smtClean="0"/>
              <a:t> action – Again – set time aside, even when it is going well. </a:t>
            </a:r>
          </a:p>
          <a:p>
            <a:pPr marL="171450" indent="-171450">
              <a:buFont typeface="Arial" charset="0"/>
              <a:buChar char="•"/>
            </a:pPr>
            <a:r>
              <a:rPr lang="en-US" baseline="0" dirty="0" smtClean="0"/>
              <a:t>Communication – seen people ignore it for a long time and then they come to a crisis. Wonder if people are more faithful in support in support if you are faithful in communication. I haven’t tried stopping!</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2 </a:t>
            </a:r>
            <a:r>
              <a:rPr lang="en-US" sz="1200" kern="1200" dirty="0" err="1" smtClean="0">
                <a:solidFill>
                  <a:schemeClr val="tx1"/>
                </a:solidFill>
                <a:latin typeface="+mn-lt"/>
                <a:ea typeface="+mn-ea"/>
                <a:cs typeface="+mn-cs"/>
              </a:rPr>
              <a:t>Cor</a:t>
            </a:r>
            <a:r>
              <a:rPr lang="en-US" sz="1200" kern="1200" dirty="0" smtClean="0">
                <a:solidFill>
                  <a:schemeClr val="tx1"/>
                </a:solidFill>
                <a:latin typeface="+mn-lt"/>
                <a:ea typeface="+mn-ea"/>
                <a:cs typeface="+mn-cs"/>
              </a:rPr>
              <a:t> 9:6 - Whoever sows sparingly will also reap sparingly, and whoever sows bountifully will also reap bountifully.</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Network – IS a struggle. Ask God</a:t>
            </a:r>
            <a:r>
              <a:rPr lang="en-US" sz="1200" kern="1200" baseline="0" dirty="0" smtClean="0">
                <a:solidFill>
                  <a:schemeClr val="tx1"/>
                </a:solidFill>
                <a:latin typeface="+mn-lt"/>
                <a:ea typeface="+mn-ea"/>
                <a:cs typeface="+mn-cs"/>
              </a:rPr>
              <a:t> to help you build AUTHENTIC relationships. MTD doesn’t stop.</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sz="1200" kern="1200" baseline="0" dirty="0" smtClean="0">
              <a:solidFill>
                <a:schemeClr val="tx1"/>
              </a:solidFill>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kern="1200" baseline="0" dirty="0" smtClean="0">
                <a:solidFill>
                  <a:schemeClr val="tx1"/>
                </a:solidFill>
                <a:latin typeface="+mn-lt"/>
                <a:ea typeface="+mn-ea"/>
                <a:cs typeface="+mn-cs"/>
              </a:rPr>
              <a:t>ESPECIALLY when it doesn’t feel urgent, for all of these points</a:t>
            </a:r>
            <a:endParaRPr lang="en-US" sz="1200" kern="1200" dirty="0" smtClean="0">
              <a:solidFill>
                <a:schemeClr val="tx1"/>
              </a:solidFill>
              <a:latin typeface="+mn-lt"/>
              <a:ea typeface="+mn-ea"/>
              <a:cs typeface="+mn-cs"/>
            </a:endParaRP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250EB1E1-E372-2244-B077-83AB49762A86}" type="slidenum">
              <a:rPr lang="en-US" smtClean="0"/>
              <a:t>16</a:t>
            </a:fld>
            <a:endParaRPr lang="en-US" dirty="0"/>
          </a:p>
        </p:txBody>
      </p:sp>
    </p:spTree>
    <p:extLst>
      <p:ext uri="{BB962C8B-B14F-4D97-AF65-F5344CB8AC3E}">
        <p14:creationId xmlns:p14="http://schemas.microsoft.com/office/powerpoint/2010/main" val="3716058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 have not done much coaching of others on raising support, but I have tried a little, observed a lot, and been led myself. These are four things that I’ve found most important for leaders to do to encourage and support those who are developing their ministry teams.</a:t>
            </a:r>
          </a:p>
          <a:p>
            <a:endParaRPr lang="en-US" sz="1200" kern="1200" dirty="0" smtClean="0">
              <a:solidFill>
                <a:schemeClr val="tx1"/>
              </a:solidFill>
              <a:latin typeface="+mn-lt"/>
              <a:ea typeface="+mn-ea"/>
              <a:cs typeface="+mn-cs"/>
            </a:endParaRPr>
          </a:p>
          <a:p>
            <a:pPr marL="171450" indent="-171450">
              <a:buFont typeface="Arial" charset="0"/>
              <a:buChar char="•"/>
            </a:pPr>
            <a:r>
              <a:rPr lang="en-US" sz="1200" kern="1200" dirty="0" smtClean="0">
                <a:solidFill>
                  <a:schemeClr val="tx1"/>
                </a:solidFill>
                <a:latin typeface="+mn-lt"/>
                <a:ea typeface="+mn-ea"/>
                <a:cs typeface="+mn-cs"/>
              </a:rPr>
              <a:t>Policies</a:t>
            </a:r>
            <a:r>
              <a:rPr lang="en-US" sz="1200" kern="1200" baseline="0" dirty="0" smtClean="0">
                <a:solidFill>
                  <a:schemeClr val="tx1"/>
                </a:solidFill>
                <a:latin typeface="+mn-lt"/>
                <a:ea typeface="+mn-ea"/>
                <a:cs typeface="+mn-cs"/>
              </a:rPr>
              <a:t> – In MTD and MTM.</a:t>
            </a:r>
          </a:p>
          <a:p>
            <a:pPr marL="628650" lvl="1" indent="-171450">
              <a:buFont typeface="Arial" charset="0"/>
              <a:buChar char="•"/>
            </a:pPr>
            <a:r>
              <a:rPr lang="en-US" sz="1200" kern="1200" baseline="0" dirty="0" smtClean="0">
                <a:solidFill>
                  <a:schemeClr val="tx1"/>
                </a:solidFill>
                <a:latin typeface="+mn-lt"/>
                <a:ea typeface="+mn-ea"/>
                <a:cs typeface="+mn-cs"/>
              </a:rPr>
              <a:t>MTD and MTM is part of their job, give them time to do it in work hours</a:t>
            </a:r>
          </a:p>
          <a:p>
            <a:pPr marL="1085850" lvl="2" indent="-171450">
              <a:buFont typeface="Arial" charset="0"/>
              <a:buChar char="•"/>
            </a:pPr>
            <a:r>
              <a:rPr lang="en-US" sz="1200" kern="1200" baseline="0" dirty="0" smtClean="0">
                <a:solidFill>
                  <a:schemeClr val="tx1"/>
                </a:solidFill>
                <a:latin typeface="+mn-lt"/>
                <a:ea typeface="+mn-ea"/>
                <a:cs typeface="+mn-cs"/>
              </a:rPr>
              <a:t>4 </a:t>
            </a:r>
            <a:r>
              <a:rPr lang="en-US" sz="1200" kern="1200" baseline="0" dirty="0" err="1" smtClean="0">
                <a:solidFill>
                  <a:schemeClr val="tx1"/>
                </a:solidFill>
                <a:latin typeface="+mn-lt"/>
                <a:ea typeface="+mn-ea"/>
                <a:cs typeface="+mn-cs"/>
              </a:rPr>
              <a:t>hrs</a:t>
            </a:r>
            <a:r>
              <a:rPr lang="en-US" sz="1200" kern="1200" baseline="0" dirty="0" smtClean="0">
                <a:solidFill>
                  <a:schemeClr val="tx1"/>
                </a:solidFill>
                <a:latin typeface="+mn-lt"/>
                <a:ea typeface="+mn-ea"/>
                <a:cs typeface="+mn-cs"/>
              </a:rPr>
              <a:t> / week might be more than is needed. At the least, 2 </a:t>
            </a:r>
            <a:r>
              <a:rPr lang="en-US" sz="1200" kern="1200" baseline="0" dirty="0" err="1" smtClean="0">
                <a:solidFill>
                  <a:schemeClr val="tx1"/>
                </a:solidFill>
                <a:latin typeface="+mn-lt"/>
                <a:ea typeface="+mn-ea"/>
                <a:cs typeface="+mn-cs"/>
              </a:rPr>
              <a:t>hrs</a:t>
            </a:r>
            <a:r>
              <a:rPr lang="en-US" sz="1200" kern="1200" baseline="0" dirty="0" smtClean="0">
                <a:solidFill>
                  <a:schemeClr val="tx1"/>
                </a:solidFill>
                <a:latin typeface="+mn-lt"/>
                <a:ea typeface="+mn-ea"/>
                <a:cs typeface="+mn-cs"/>
              </a:rPr>
              <a:t>/week</a:t>
            </a:r>
          </a:p>
          <a:p>
            <a:pPr marL="1085850" lvl="2" indent="-171450">
              <a:buFont typeface="Arial" charset="0"/>
              <a:buChar char="•"/>
            </a:pPr>
            <a:r>
              <a:rPr lang="en-US" sz="1200" kern="1200" baseline="0" dirty="0" smtClean="0">
                <a:solidFill>
                  <a:schemeClr val="tx1"/>
                </a:solidFill>
                <a:latin typeface="+mn-lt"/>
                <a:ea typeface="+mn-ea"/>
                <a:cs typeface="+mn-cs"/>
              </a:rPr>
              <a:t>Write cards, thank </a:t>
            </a:r>
            <a:r>
              <a:rPr lang="en-US" sz="1200" kern="1200" baseline="0" dirty="0" err="1" smtClean="0">
                <a:solidFill>
                  <a:schemeClr val="tx1"/>
                </a:solidFill>
                <a:latin typeface="+mn-lt"/>
                <a:ea typeface="+mn-ea"/>
                <a:cs typeface="+mn-cs"/>
              </a:rPr>
              <a:t>yous</a:t>
            </a:r>
            <a:r>
              <a:rPr lang="en-US" sz="1200" kern="1200" baseline="0" dirty="0" smtClean="0">
                <a:solidFill>
                  <a:schemeClr val="tx1"/>
                </a:solidFill>
                <a:latin typeface="+mn-lt"/>
                <a:ea typeface="+mn-ea"/>
                <a:cs typeface="+mn-cs"/>
              </a:rPr>
              <a:t>, assess giving, prepare for trips, write newsletters, pray for supporters</a:t>
            </a:r>
          </a:p>
          <a:p>
            <a:pPr marL="171450" lvl="0" indent="-171450">
              <a:buFont typeface="Arial" charset="0"/>
              <a:buChar char="•"/>
            </a:pPr>
            <a:r>
              <a:rPr lang="en-US" sz="1200" kern="1200" baseline="0" dirty="0" smtClean="0">
                <a:solidFill>
                  <a:schemeClr val="tx1"/>
                </a:solidFill>
                <a:latin typeface="+mn-lt"/>
                <a:ea typeface="+mn-ea"/>
                <a:cs typeface="+mn-cs"/>
              </a:rPr>
              <a:t>Tools – Don’t make them re-create the process</a:t>
            </a:r>
          </a:p>
          <a:p>
            <a:pPr marL="628650" lvl="1" indent="-171450">
              <a:buFont typeface="Arial" charset="0"/>
              <a:buChar char="•"/>
            </a:pPr>
            <a:r>
              <a:rPr lang="en-US" sz="1200" kern="1200" baseline="0" dirty="0" smtClean="0">
                <a:solidFill>
                  <a:schemeClr val="tx1"/>
                </a:solidFill>
                <a:latin typeface="+mn-lt"/>
                <a:ea typeface="+mn-ea"/>
                <a:cs typeface="+mn-cs"/>
              </a:rPr>
              <a:t>Visuals to share; how to give</a:t>
            </a:r>
          </a:p>
          <a:p>
            <a:pPr marL="171450" lvl="0" indent="-171450">
              <a:buFont typeface="Arial" charset="0"/>
              <a:buChar char="•"/>
            </a:pPr>
            <a:r>
              <a:rPr lang="en-US" sz="1200" kern="1200" baseline="0" dirty="0" smtClean="0">
                <a:solidFill>
                  <a:schemeClr val="tx1"/>
                </a:solidFill>
                <a:latin typeface="+mn-lt"/>
                <a:ea typeface="+mn-ea"/>
                <a:cs typeface="+mn-cs"/>
              </a:rPr>
              <a:t>Accountability</a:t>
            </a:r>
          </a:p>
          <a:p>
            <a:pPr marL="628650" lvl="1" indent="-171450">
              <a:buFont typeface="Arial" charset="0"/>
              <a:buChar char="•"/>
            </a:pPr>
            <a:r>
              <a:rPr lang="en-US" sz="1200" kern="1200" baseline="0" dirty="0" smtClean="0">
                <a:solidFill>
                  <a:schemeClr val="tx1"/>
                </a:solidFill>
                <a:latin typeface="+mn-lt"/>
                <a:ea typeface="+mn-ea"/>
                <a:cs typeface="+mn-cs"/>
              </a:rPr>
              <a:t>Make it clear who is tracking support and that persons’ responsibilities in that area</a:t>
            </a:r>
          </a:p>
          <a:p>
            <a:pPr marL="1085850" lvl="2" indent="-171450">
              <a:buFont typeface="Arial" charset="0"/>
              <a:buChar char="•"/>
            </a:pPr>
            <a:r>
              <a:rPr lang="en-US" sz="1200" kern="1200" baseline="0" dirty="0" smtClean="0">
                <a:solidFill>
                  <a:schemeClr val="tx1"/>
                </a:solidFill>
                <a:latin typeface="+mn-lt"/>
                <a:ea typeface="+mn-ea"/>
                <a:cs typeface="+mn-cs"/>
              </a:rPr>
              <a:t>If a person is low, what to do? Who to go to for help? When to raise a flag? To whom?</a:t>
            </a:r>
          </a:p>
          <a:p>
            <a:pPr marL="171450" lvl="0" indent="-171450">
              <a:buFont typeface="Arial" charset="0"/>
              <a:buChar char="•"/>
            </a:pPr>
            <a:r>
              <a:rPr lang="en-US" sz="1200" kern="1200" baseline="0" dirty="0" smtClean="0">
                <a:solidFill>
                  <a:schemeClr val="tx1"/>
                </a:solidFill>
                <a:latin typeface="+mn-lt"/>
                <a:ea typeface="+mn-ea"/>
                <a:cs typeface="+mn-cs"/>
              </a:rPr>
              <a:t>Encouragement and Communication</a:t>
            </a:r>
          </a:p>
          <a:p>
            <a:pPr marL="628650" lvl="1" indent="-171450">
              <a:buFont typeface="Arial" charset="0"/>
              <a:buChar char="•"/>
            </a:pPr>
            <a:r>
              <a:rPr lang="en-US" sz="1200" kern="1200" dirty="0" smtClean="0">
                <a:solidFill>
                  <a:schemeClr val="tx1"/>
                </a:solidFill>
                <a:latin typeface="+mn-lt"/>
                <a:ea typeface="+mn-ea"/>
                <a:cs typeface="+mn-cs"/>
              </a:rPr>
              <a:t>Just don’t want to - force the issue. Other reasons need to be solved in different ways:</a:t>
            </a:r>
          </a:p>
          <a:p>
            <a:pPr marL="1085850" lvl="2" indent="-171450">
              <a:buFont typeface="Arial" charset="0"/>
              <a:buChar char="•"/>
            </a:pPr>
            <a:r>
              <a:rPr lang="en-US" sz="1200" kern="1200" dirty="0" smtClean="0">
                <a:solidFill>
                  <a:schemeClr val="tx1"/>
                </a:solidFill>
                <a:latin typeface="+mn-lt"/>
                <a:ea typeface="+mn-ea"/>
                <a:cs typeface="+mn-cs"/>
              </a:rPr>
              <a:t>Low engagement at work - help them re-engage</a:t>
            </a:r>
          </a:p>
          <a:p>
            <a:pPr marL="1085850" lvl="2" indent="-171450">
              <a:buFont typeface="Arial" charset="0"/>
              <a:buChar char="•"/>
            </a:pPr>
            <a:r>
              <a:rPr lang="en-US" sz="1200" kern="1200" dirty="0" smtClean="0">
                <a:solidFill>
                  <a:schemeClr val="tx1"/>
                </a:solidFill>
                <a:latin typeface="+mn-lt"/>
                <a:ea typeface="+mn-ea"/>
                <a:cs typeface="+mn-cs"/>
              </a:rPr>
              <a:t>Personal issues - encourage finding help, make a plan</a:t>
            </a:r>
          </a:p>
          <a:p>
            <a:pPr marL="1085850" lvl="2" indent="-171450">
              <a:buFont typeface="Arial" charset="0"/>
              <a:buChar char="•"/>
            </a:pPr>
            <a:r>
              <a:rPr lang="en-US" sz="1200" kern="1200" dirty="0" smtClean="0">
                <a:solidFill>
                  <a:schemeClr val="tx1"/>
                </a:solidFill>
                <a:latin typeface="+mn-lt"/>
                <a:ea typeface="+mn-ea"/>
                <a:cs typeface="+mn-cs"/>
              </a:rPr>
              <a:t>Too much work - help figure out how to find relief - make a plan</a:t>
            </a:r>
          </a:p>
          <a:p>
            <a:pPr marL="0" lvl="0" indent="0">
              <a:buFont typeface="Arial" charset="0"/>
              <a:buNone/>
            </a:pPr>
            <a:endParaRPr lang="en-US" sz="1200" kern="1200" baseline="0" dirty="0" smtClean="0">
              <a:solidFill>
                <a:schemeClr val="tx1"/>
              </a:solidFill>
              <a:latin typeface="+mn-lt"/>
              <a:ea typeface="+mn-ea"/>
              <a:cs typeface="+mn-cs"/>
            </a:endParaRPr>
          </a:p>
          <a:p>
            <a:pPr marL="0" lvl="0" indent="0">
              <a:buFont typeface="Arial" charset="0"/>
              <a:buNone/>
            </a:pPr>
            <a:r>
              <a:rPr lang="en-US" sz="1200" kern="1200" baseline="0" dirty="0" smtClean="0">
                <a:solidFill>
                  <a:schemeClr val="tx1"/>
                </a:solidFill>
                <a:latin typeface="+mn-lt"/>
                <a:ea typeface="+mn-ea"/>
                <a:cs typeface="+mn-cs"/>
              </a:rPr>
              <a:t>These things should all help people in the MTD phase with creating conditions for a network, training, and discipline; and for those in the MTM phase with creating conditions for discipline, communication, and a network.</a:t>
            </a:r>
          </a:p>
          <a:p>
            <a:pPr marL="0" lvl="0" indent="0">
              <a:buFont typeface="Arial" charset="0"/>
              <a:buNone/>
            </a:pPr>
            <a:endParaRPr lang="en-US" sz="1200" kern="1200" baseline="0" dirty="0" smtClean="0">
              <a:solidFill>
                <a:schemeClr val="tx1"/>
              </a:solidFill>
              <a:latin typeface="+mn-lt"/>
              <a:ea typeface="+mn-ea"/>
              <a:cs typeface="+mn-cs"/>
            </a:endParaRPr>
          </a:p>
          <a:p>
            <a:pPr marL="0" lvl="0" indent="0">
              <a:buFont typeface="Arial" charset="0"/>
              <a:buNone/>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50EB1E1-E372-2244-B077-83AB49762A86}" type="slidenum">
              <a:rPr lang="en-US" smtClean="0"/>
              <a:t>17</a:t>
            </a:fld>
            <a:endParaRPr lang="en-US" dirty="0"/>
          </a:p>
        </p:txBody>
      </p:sp>
    </p:spTree>
    <p:extLst>
      <p:ext uri="{BB962C8B-B14F-4D97-AF65-F5344CB8AC3E}">
        <p14:creationId xmlns:p14="http://schemas.microsoft.com/office/powerpoint/2010/main" val="461105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slide, an example of part of the PPT</a:t>
            </a:r>
            <a:r>
              <a:rPr lang="en-US" baseline="0" dirty="0" smtClean="0"/>
              <a:t> we provide to our people to use in their communication;</a:t>
            </a:r>
          </a:p>
          <a:p>
            <a:endParaRPr lang="en-US" baseline="0" dirty="0" smtClean="0"/>
          </a:p>
          <a:p>
            <a:r>
              <a:rPr lang="en-US" baseline="0" dirty="0" smtClean="0"/>
              <a:t>Also a reminder of the reason that I developed a ministry team. Each person listening is part of a ministry with a unique vision that is compelling enough for people to enter this process of developing a ministry team.</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I’ll end with what I started saying, </a:t>
            </a:r>
            <a:r>
              <a:rPr lang="en-US" sz="1200" baseline="0" dirty="0" smtClean="0">
                <a:solidFill>
                  <a:srgbClr val="7F7F7F"/>
                </a:solidFill>
              </a:rPr>
              <a:t>that w</a:t>
            </a:r>
            <a:r>
              <a:rPr lang="en-US" sz="1200" dirty="0" smtClean="0">
                <a:solidFill>
                  <a:srgbClr val="7F7F7F"/>
                </a:solidFill>
              </a:rPr>
              <a:t>hile we cannot predict or control how God will choose to provide a ministry team, we can create the conditions in which he often chooses to do so</a:t>
            </a:r>
            <a:r>
              <a:rPr lang="en-US" sz="1200" dirty="0" smtClean="0">
                <a:solidFill>
                  <a:schemeClr val="bg1">
                    <a:lumMod val="50000"/>
                  </a:schemeClr>
                </a:solidFill>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bg1">
                  <a:lumMod val="5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lumMod val="50000"/>
                  </a:schemeClr>
                </a:solidFill>
              </a:rPr>
              <a:t>I</a:t>
            </a:r>
            <a:r>
              <a:rPr lang="en-US" sz="1200" baseline="0" dirty="0" smtClean="0">
                <a:solidFill>
                  <a:schemeClr val="bg1">
                    <a:lumMod val="50000"/>
                  </a:schemeClr>
                </a:solidFill>
              </a:rPr>
              <a:t> hope this presentation has sparked ideas for how you can be one who helps create those conditions for people in your organization.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bg1">
                  <a:lumMod val="5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lumMod val="50000"/>
                  </a:schemeClr>
                </a:solidFill>
              </a:rPr>
              <a:t>Thank you.</a:t>
            </a:r>
            <a:endParaRPr lang="en-US" sz="1200" dirty="0" smtClean="0">
              <a:solidFill>
                <a:schemeClr val="bg1">
                  <a:lumMod val="50000"/>
                </a:schemeClr>
              </a:solidFill>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0EB1E1-E372-2244-B077-83AB49762A86}" type="slidenum">
              <a:rPr lang="en-US" smtClean="0"/>
              <a:t>18</a:t>
            </a:fld>
            <a:endParaRPr lang="en-US" dirty="0"/>
          </a:p>
        </p:txBody>
      </p:sp>
    </p:spTree>
    <p:extLst>
      <p:ext uri="{BB962C8B-B14F-4D97-AF65-F5344CB8AC3E}">
        <p14:creationId xmlns:p14="http://schemas.microsoft.com/office/powerpoint/2010/main" val="2492567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047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365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970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25801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3908634" y="954099"/>
            <a:ext cx="1487124" cy="59878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36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2130054"/>
            <a:ext cx="3195544" cy="3195448"/>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Picture</a:t>
            </a:r>
            <a:endParaRPr lang="en-US" dirty="0"/>
          </a:p>
        </p:txBody>
      </p:sp>
      <p:sp>
        <p:nvSpPr>
          <p:cNvPr id="8" name="Title 1"/>
          <p:cNvSpPr>
            <a:spLocks noGrp="1"/>
          </p:cNvSpPr>
          <p:nvPr>
            <p:ph type="title"/>
          </p:nvPr>
        </p:nvSpPr>
        <p:spPr>
          <a:xfrm>
            <a:off x="1155290" y="414540"/>
            <a:ext cx="6833420" cy="546139"/>
          </a:xfrm>
        </p:spPr>
        <p:txBody>
          <a:bodyPr/>
          <a:lstStyle/>
          <a:p>
            <a:r>
              <a:rPr lang="en-US" dirty="0" smtClean="0"/>
              <a:t>Click to edit Master title style</a:t>
            </a:r>
            <a:endParaRPr lang="en-US" dirty="0"/>
          </a:p>
        </p:txBody>
      </p:sp>
      <p:sp>
        <p:nvSpPr>
          <p:cNvPr id="7" name="Content Placeholder 6"/>
          <p:cNvSpPr>
            <a:spLocks noGrp="1"/>
          </p:cNvSpPr>
          <p:nvPr>
            <p:ph sz="quarter" idx="10"/>
          </p:nvPr>
        </p:nvSpPr>
        <p:spPr>
          <a:xfrm>
            <a:off x="3662304" y="1605518"/>
            <a:ext cx="5024495" cy="424409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3797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3660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image" Target="../media/image7.emf"/><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5290" y="414540"/>
            <a:ext cx="6833420" cy="54613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5290" y="1605519"/>
            <a:ext cx="6833420" cy="4520644"/>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5" name="Group 4"/>
          <p:cNvGrpSpPr/>
          <p:nvPr userDrawn="1"/>
        </p:nvGrpSpPr>
        <p:grpSpPr>
          <a:xfrm>
            <a:off x="273942" y="6480263"/>
            <a:ext cx="1192649" cy="182880"/>
            <a:chOff x="385237" y="6480263"/>
            <a:chExt cx="1192649" cy="182880"/>
          </a:xfrm>
        </p:grpSpPr>
        <p:pic>
          <p:nvPicPr>
            <p:cNvPr id="6" name="Picture 5" descr="box-1.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85237" y="6480263"/>
              <a:ext cx="182880" cy="182880"/>
            </a:xfrm>
            <a:prstGeom prst="rect">
              <a:avLst/>
            </a:prstGeom>
          </p:spPr>
        </p:pic>
        <p:pic>
          <p:nvPicPr>
            <p:cNvPr id="28" name="Picture 27" descr="green.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3850" y="6480263"/>
              <a:ext cx="182880" cy="182880"/>
            </a:xfrm>
            <a:prstGeom prst="rect">
              <a:avLst/>
            </a:prstGeom>
          </p:spPr>
        </p:pic>
        <p:pic>
          <p:nvPicPr>
            <p:cNvPr id="7" name="Picture 6" descr="blu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27685" y="6480263"/>
              <a:ext cx="182880" cy="182880"/>
            </a:xfrm>
            <a:prstGeom prst="rect">
              <a:avLst/>
            </a:prstGeom>
          </p:spPr>
        </p:pic>
        <p:pic>
          <p:nvPicPr>
            <p:cNvPr id="8" name="Picture 7" descr="purple.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395006" y="6480263"/>
              <a:ext cx="182880" cy="182880"/>
            </a:xfrm>
            <a:prstGeom prst="rect">
              <a:avLst/>
            </a:prstGeom>
          </p:spPr>
        </p:pic>
      </p:grpSp>
      <p:pic>
        <p:nvPicPr>
          <p:cNvPr id="16" name="Picture 15" descr="dot_lin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9" y="6271160"/>
            <a:ext cx="9144000" cy="52832"/>
          </a:xfrm>
          <a:prstGeom prst="rect">
            <a:avLst/>
          </a:prstGeom>
        </p:spPr>
      </p:pic>
      <p:pic>
        <p:nvPicPr>
          <p:cNvPr id="11" name="Picture 10"/>
          <p:cNvPicPr>
            <a:picLocks noChangeAspect="1"/>
          </p:cNvPicPr>
          <p:nvPr userDrawn="1"/>
        </p:nvPicPr>
        <p:blipFill>
          <a:blip r:embed="rId14"/>
          <a:stretch>
            <a:fillRect/>
          </a:stretch>
        </p:blipFill>
        <p:spPr>
          <a:xfrm>
            <a:off x="4279900" y="1100667"/>
            <a:ext cx="584200" cy="101600"/>
          </a:xfrm>
          <a:prstGeom prst="rect">
            <a:avLst/>
          </a:prstGeom>
        </p:spPr>
      </p:pic>
      <p:pic>
        <p:nvPicPr>
          <p:cNvPr id="4" name="Picture 3"/>
          <p:cNvPicPr>
            <a:picLocks noChangeAspect="1"/>
          </p:cNvPicPr>
          <p:nvPr userDrawn="1"/>
        </p:nvPicPr>
        <p:blipFill>
          <a:blip r:embed="rId15"/>
          <a:stretch>
            <a:fillRect/>
          </a:stretch>
        </p:blipFill>
        <p:spPr>
          <a:xfrm>
            <a:off x="8001000" y="6452692"/>
            <a:ext cx="869950" cy="259256"/>
          </a:xfrm>
          <a:prstGeom prst="rect">
            <a:avLst/>
          </a:prstGeom>
        </p:spPr>
      </p:pic>
    </p:spTree>
    <p:extLst>
      <p:ext uri="{BB962C8B-B14F-4D97-AF65-F5344CB8AC3E}">
        <p14:creationId xmlns:p14="http://schemas.microsoft.com/office/powerpoint/2010/main" val="71242024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Lst>
  <p:timing>
    <p:tnLst>
      <p:par>
        <p:cTn id="1" dur="indefinite" restart="never" nodeType="tmRoot"/>
      </p:par>
    </p:tnLst>
  </p:timing>
  <p:txStyles>
    <p:titleStyle>
      <a:lvl1pPr algn="ctr" defTabSz="457200" rtl="0" eaLnBrk="1" latinLnBrk="0" hangingPunct="1">
        <a:spcBef>
          <a:spcPct val="0"/>
        </a:spcBef>
        <a:buNone/>
        <a:defRPr sz="2400" kern="1200" cap="none" spc="200">
          <a:solidFill>
            <a:srgbClr val="F0652A"/>
          </a:solidFill>
          <a:latin typeface="+mj-lt"/>
          <a:ea typeface="+mj-ea"/>
          <a:cs typeface="+mj-cs"/>
        </a:defRPr>
      </a:lvl1pPr>
    </p:titleStyle>
    <p:bodyStyle>
      <a:lvl1pPr marL="0" indent="0" algn="l" defTabSz="457200" rtl="0" eaLnBrk="1" latinLnBrk="0" hangingPunct="1">
        <a:lnSpc>
          <a:spcPct val="100000"/>
        </a:lnSpc>
        <a:spcBef>
          <a:spcPct val="20000"/>
        </a:spcBef>
        <a:buFont typeface="Arial"/>
        <a:buNone/>
        <a:defRPr sz="20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ct val="20000"/>
        </a:spcBef>
        <a:buFont typeface="Arial"/>
        <a:buChar char="•"/>
        <a:defRPr sz="20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ct val="20000"/>
        </a:spcBef>
        <a:buFont typeface="Arial"/>
        <a:buChar char="•"/>
        <a:defRPr sz="20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ct val="20000"/>
        </a:spcBef>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ct val="20000"/>
        </a:spcBef>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18049571Small.jpg"/>
          <p:cNvPicPr>
            <a:picLocks noChangeAspect="1"/>
          </p:cNvPicPr>
          <p:nvPr/>
        </p:nvPicPr>
        <p:blipFill rotWithShape="1">
          <a:blip r:embed="rId3">
            <a:extLst>
              <a:ext uri="{28A0092B-C50C-407E-A947-70E740481C1C}">
                <a14:useLocalDpi xmlns:a14="http://schemas.microsoft.com/office/drawing/2010/main" val="0"/>
              </a:ext>
            </a:extLst>
          </a:blip>
          <a:srcRect b="1234"/>
          <a:stretch/>
        </p:blipFill>
        <p:spPr>
          <a:xfrm>
            <a:off x="0" y="-3986"/>
            <a:ext cx="9144000" cy="6307667"/>
          </a:xfrm>
          <a:prstGeom prst="rect">
            <a:avLst/>
          </a:prstGeom>
        </p:spPr>
      </p:pic>
      <p:sp>
        <p:nvSpPr>
          <p:cNvPr id="9" name="Rectangle 8"/>
          <p:cNvSpPr/>
          <p:nvPr/>
        </p:nvSpPr>
        <p:spPr>
          <a:xfrm>
            <a:off x="0" y="-5974"/>
            <a:ext cx="9144000" cy="6307667"/>
          </a:xfrm>
          <a:prstGeom prst="rect">
            <a:avLst/>
          </a:prstGeom>
          <a:solidFill>
            <a:srgbClr val="F0652A">
              <a:alpha val="8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4"/>
          <p:cNvSpPr txBox="1">
            <a:spLocks/>
          </p:cNvSpPr>
          <p:nvPr/>
        </p:nvSpPr>
        <p:spPr>
          <a:xfrm>
            <a:off x="1155290" y="651657"/>
            <a:ext cx="6833420" cy="559620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400" kern="1200" cap="none" spc="200">
                <a:solidFill>
                  <a:srgbClr val="F0652A"/>
                </a:solidFill>
                <a:latin typeface="+mj-lt"/>
                <a:ea typeface="+mj-ea"/>
                <a:cs typeface="+mj-cs"/>
              </a:defRPr>
            </a:lvl1pPr>
          </a:lstStyle>
          <a:p>
            <a:r>
              <a:rPr lang="en-US" sz="3600" baseline="30000" smtClean="0">
                <a:solidFill>
                  <a:schemeClr val="bg1"/>
                </a:solidFill>
              </a:rPr>
              <a:t>Live online presentations</a:t>
            </a:r>
            <a:br>
              <a:rPr lang="en-US" sz="3600" baseline="30000" smtClean="0">
                <a:solidFill>
                  <a:schemeClr val="bg1"/>
                </a:solidFill>
              </a:rPr>
            </a:br>
            <a:r>
              <a:rPr lang="en-US" sz="3600" baseline="30000" smtClean="0">
                <a:solidFill>
                  <a:schemeClr val="bg1"/>
                </a:solidFill>
              </a:rPr>
              <a:t>helping you create a culture </a:t>
            </a:r>
            <a:br>
              <a:rPr lang="en-US" sz="3600" baseline="30000" smtClean="0">
                <a:solidFill>
                  <a:schemeClr val="bg1"/>
                </a:solidFill>
              </a:rPr>
            </a:br>
            <a:r>
              <a:rPr lang="en-US" sz="3600" baseline="30000" smtClean="0">
                <a:solidFill>
                  <a:schemeClr val="bg1"/>
                </a:solidFill>
              </a:rPr>
              <a:t>of a fully funded ministry.</a:t>
            </a:r>
            <a:br>
              <a:rPr lang="en-US" sz="3600" baseline="30000" smtClean="0">
                <a:solidFill>
                  <a:schemeClr val="bg1"/>
                </a:solidFill>
              </a:rPr>
            </a:br>
            <a:endParaRPr lang="en-US" sz="3400" dirty="0">
              <a:solidFill>
                <a:schemeClr val="bg1"/>
              </a:solidFill>
            </a:endParaRPr>
          </a:p>
        </p:txBody>
      </p:sp>
    </p:spTree>
    <p:extLst>
      <p:ext uri="{BB962C8B-B14F-4D97-AF65-F5344CB8AC3E}">
        <p14:creationId xmlns:p14="http://schemas.microsoft.com/office/powerpoint/2010/main" val="245033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50936" y="397122"/>
            <a:ext cx="6833420" cy="5461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cap="none" spc="200">
                <a:solidFill>
                  <a:srgbClr val="F0652A"/>
                </a:solidFill>
                <a:latin typeface="+mj-lt"/>
                <a:ea typeface="+mj-ea"/>
                <a:cs typeface="+mj-cs"/>
              </a:defRPr>
            </a:lvl1pPr>
          </a:lstStyle>
          <a:p>
            <a:r>
              <a:rPr lang="en-US" dirty="0" smtClean="0"/>
              <a:t>Presenter Introduction</a:t>
            </a:r>
            <a:endParaRPr lang="en-US" dirty="0"/>
          </a:p>
        </p:txBody>
      </p:sp>
      <p:sp>
        <p:nvSpPr>
          <p:cNvPr id="6" name="Rectangle 5"/>
          <p:cNvSpPr/>
          <p:nvPr/>
        </p:nvSpPr>
        <p:spPr>
          <a:xfrm>
            <a:off x="858520" y="5495306"/>
            <a:ext cx="7426960" cy="461665"/>
          </a:xfrm>
          <a:prstGeom prst="rect">
            <a:avLst/>
          </a:prstGeom>
        </p:spPr>
        <p:txBody>
          <a:bodyPr wrap="square">
            <a:spAutoFit/>
          </a:bodyPr>
          <a:lstStyle/>
          <a:p>
            <a:pPr algn="ctr"/>
            <a:r>
              <a:rPr lang="en-US" sz="2400" dirty="0" smtClean="0">
                <a:solidFill>
                  <a:schemeClr val="bg1">
                    <a:lumMod val="50000"/>
                  </a:schemeClr>
                </a:solidFill>
              </a:rPr>
              <a:t>Lisa Freyenberger</a:t>
            </a:r>
            <a:r>
              <a:rPr lang="en-US" sz="2400" dirty="0" smtClean="0">
                <a:solidFill>
                  <a:schemeClr val="bg1">
                    <a:lumMod val="50000"/>
                  </a:schemeClr>
                </a:solidFill>
              </a:rPr>
              <a:t> – Frontier Ventures</a:t>
            </a:r>
            <a:endParaRPr lang="en-US" sz="2400" dirty="0">
              <a:solidFill>
                <a:schemeClr val="bg1">
                  <a:lumMod val="5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249" y="1724297"/>
            <a:ext cx="4454436" cy="3340827"/>
          </a:xfrm>
          <a:prstGeom prst="rect">
            <a:avLst/>
          </a:prstGeom>
        </p:spPr>
      </p:pic>
    </p:spTree>
    <p:extLst>
      <p:ext uri="{BB962C8B-B14F-4D97-AF65-F5344CB8AC3E}">
        <p14:creationId xmlns:p14="http://schemas.microsoft.com/office/powerpoint/2010/main" val="1026313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iStock_000018049571Small.jpg"/>
          <p:cNvPicPr>
            <a:picLocks noChangeAspect="1"/>
          </p:cNvPicPr>
          <p:nvPr/>
        </p:nvPicPr>
        <p:blipFill rotWithShape="1">
          <a:blip r:embed="rId2">
            <a:extLst>
              <a:ext uri="{28A0092B-C50C-407E-A947-70E740481C1C}">
                <a14:useLocalDpi xmlns:a14="http://schemas.microsoft.com/office/drawing/2010/main" val="0"/>
              </a:ext>
            </a:extLst>
          </a:blip>
          <a:srcRect b="1234"/>
          <a:stretch/>
        </p:blipFill>
        <p:spPr>
          <a:xfrm>
            <a:off x="0" y="0"/>
            <a:ext cx="9144000" cy="6307667"/>
          </a:xfrm>
          <a:prstGeom prst="rect">
            <a:avLst/>
          </a:prstGeom>
        </p:spPr>
      </p:pic>
      <p:sp>
        <p:nvSpPr>
          <p:cNvPr id="4" name="Rectangle 3"/>
          <p:cNvSpPr/>
          <p:nvPr/>
        </p:nvSpPr>
        <p:spPr>
          <a:xfrm>
            <a:off x="0" y="-3993"/>
            <a:ext cx="9144000" cy="6307667"/>
          </a:xfrm>
          <a:prstGeom prst="rect">
            <a:avLst/>
          </a:prstGeom>
          <a:solidFill>
            <a:srgbClr val="F0652A">
              <a:alpha val="8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4"/>
          <p:cNvSpPr txBox="1">
            <a:spLocks/>
          </p:cNvSpPr>
          <p:nvPr/>
        </p:nvSpPr>
        <p:spPr>
          <a:xfrm>
            <a:off x="1155290" y="647664"/>
            <a:ext cx="6833420" cy="559620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400" kern="1200" cap="none" spc="200">
                <a:solidFill>
                  <a:srgbClr val="F0652A"/>
                </a:solidFill>
                <a:latin typeface="+mj-lt"/>
                <a:ea typeface="+mj-ea"/>
                <a:cs typeface="+mj-cs"/>
              </a:defRPr>
            </a:lvl1pPr>
          </a:lstStyle>
          <a:p>
            <a:r>
              <a:rPr lang="en-US" sz="3600" baseline="30000" dirty="0" smtClean="0">
                <a:solidFill>
                  <a:schemeClr val="bg1"/>
                </a:solidFill>
              </a:rPr>
              <a:t>How </a:t>
            </a:r>
            <a:r>
              <a:rPr lang="en-US" sz="3600" baseline="30000" dirty="0" smtClean="0">
                <a:solidFill>
                  <a:schemeClr val="bg1"/>
                </a:solidFill>
              </a:rPr>
              <a:t>to </a:t>
            </a:r>
            <a:r>
              <a:rPr lang="en-US" sz="3600" baseline="30000" dirty="0" smtClean="0">
                <a:solidFill>
                  <a:schemeClr val="bg1"/>
                </a:solidFill>
              </a:rPr>
              <a:t>Develop Conditions to</a:t>
            </a:r>
          </a:p>
          <a:p>
            <a:r>
              <a:rPr lang="en-US" sz="3600" baseline="30000" dirty="0" smtClean="0">
                <a:solidFill>
                  <a:schemeClr val="bg1"/>
                </a:solidFill>
              </a:rPr>
              <a:t>Maintain Being Fully Funded</a:t>
            </a:r>
            <a:r>
              <a:rPr lang="en-US" sz="3600" baseline="30000" dirty="0" smtClean="0">
                <a:solidFill>
                  <a:schemeClr val="bg1"/>
                </a:solidFill>
              </a:rPr>
              <a:t/>
            </a:r>
            <a:br>
              <a:rPr lang="en-US" sz="3600" baseline="30000" dirty="0" smtClean="0">
                <a:solidFill>
                  <a:schemeClr val="bg1"/>
                </a:solidFill>
              </a:rPr>
            </a:br>
            <a:endParaRPr lang="en-US" sz="3400" dirty="0">
              <a:solidFill>
                <a:schemeClr val="bg1"/>
              </a:solidFill>
            </a:endParaRPr>
          </a:p>
        </p:txBody>
      </p:sp>
    </p:spTree>
    <p:extLst>
      <p:ext uri="{BB962C8B-B14F-4D97-AF65-F5344CB8AC3E}">
        <p14:creationId xmlns:p14="http://schemas.microsoft.com/office/powerpoint/2010/main" val="3674399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Creating the Conditions for Provision</a:t>
            </a:r>
            <a:endParaRPr lang="en-US" sz="2400" dirty="0"/>
          </a:p>
        </p:txBody>
      </p:sp>
      <p:sp>
        <p:nvSpPr>
          <p:cNvPr id="6" name="TextBox 5"/>
          <p:cNvSpPr txBox="1"/>
          <p:nvPr/>
        </p:nvSpPr>
        <p:spPr>
          <a:xfrm>
            <a:off x="789039" y="2262926"/>
            <a:ext cx="7565922" cy="1323439"/>
          </a:xfrm>
          <a:prstGeom prst="rect">
            <a:avLst/>
          </a:prstGeom>
          <a:noFill/>
        </p:spPr>
        <p:txBody>
          <a:bodyPr wrap="square" rtlCol="0">
            <a:spAutoFit/>
          </a:bodyPr>
          <a:lstStyle/>
          <a:p>
            <a:r>
              <a:rPr lang="en-US" sz="2000" dirty="0" smtClean="0">
                <a:solidFill>
                  <a:srgbClr val="7F7F7F"/>
                </a:solidFill>
              </a:rPr>
              <a:t>While we cannot transform ourselves into the image of Christ, we can create the conditions in which spiritual transformation can take place</a:t>
            </a:r>
            <a:r>
              <a:rPr lang="en-US" sz="2000" dirty="0" smtClean="0">
                <a:solidFill>
                  <a:schemeClr val="bg1">
                    <a:lumMod val="50000"/>
                  </a:schemeClr>
                </a:solidFill>
              </a:rPr>
              <a:t>.</a:t>
            </a:r>
          </a:p>
          <a:p>
            <a:endParaRPr lang="en-US" sz="2000" dirty="0" smtClean="0">
              <a:solidFill>
                <a:schemeClr val="bg1">
                  <a:lumMod val="50000"/>
                </a:schemeClr>
              </a:solidFill>
            </a:endParaRPr>
          </a:p>
          <a:p>
            <a:pPr algn="r"/>
            <a:r>
              <a:rPr lang="en-US" sz="2000" dirty="0" smtClean="0">
                <a:solidFill>
                  <a:schemeClr val="bg1">
                    <a:lumMod val="50000"/>
                  </a:schemeClr>
                </a:solidFill>
              </a:rPr>
              <a:t>- Ruth Hayley Barton</a:t>
            </a:r>
          </a:p>
        </p:txBody>
      </p:sp>
      <p:sp>
        <p:nvSpPr>
          <p:cNvPr id="5" name="TextBox 4"/>
          <p:cNvSpPr txBox="1"/>
          <p:nvPr/>
        </p:nvSpPr>
        <p:spPr>
          <a:xfrm>
            <a:off x="789039" y="4149276"/>
            <a:ext cx="7565922" cy="1015663"/>
          </a:xfrm>
          <a:prstGeom prst="rect">
            <a:avLst/>
          </a:prstGeom>
          <a:noFill/>
        </p:spPr>
        <p:txBody>
          <a:bodyPr wrap="square" rtlCol="0">
            <a:spAutoFit/>
          </a:bodyPr>
          <a:lstStyle/>
          <a:p>
            <a:r>
              <a:rPr lang="en-US" sz="2000" dirty="0" smtClean="0">
                <a:solidFill>
                  <a:srgbClr val="7F7F7F"/>
                </a:solidFill>
              </a:rPr>
              <a:t>While we cannot predict or control how God will choose to provide a ministry team, we can create the conditions in which he often chooses to do so</a:t>
            </a:r>
            <a:r>
              <a:rPr lang="en-US" sz="2000" dirty="0" smtClean="0">
                <a:solidFill>
                  <a:schemeClr val="bg1">
                    <a:lumMod val="50000"/>
                  </a:schemeClr>
                </a:solidFill>
              </a:rPr>
              <a:t>. </a:t>
            </a:r>
          </a:p>
        </p:txBody>
      </p:sp>
    </p:spTree>
    <p:extLst>
      <p:ext uri="{BB962C8B-B14F-4D97-AF65-F5344CB8AC3E}">
        <p14:creationId xmlns:p14="http://schemas.microsoft.com/office/powerpoint/2010/main" val="204981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5739"/>
          <a:stretch/>
        </p:blipFill>
        <p:spPr>
          <a:xfrm>
            <a:off x="441043" y="3057644"/>
            <a:ext cx="8288165" cy="2958375"/>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22312" b="22474"/>
          <a:stretch/>
        </p:blipFill>
        <p:spPr>
          <a:xfrm>
            <a:off x="1456850" y="360013"/>
            <a:ext cx="6256549" cy="2580968"/>
          </a:xfrm>
          <a:prstGeom prst="rect">
            <a:avLst/>
          </a:prstGeom>
        </p:spPr>
      </p:pic>
    </p:spTree>
    <p:extLst>
      <p:ext uri="{BB962C8B-B14F-4D97-AF65-F5344CB8AC3E}">
        <p14:creationId xmlns:p14="http://schemas.microsoft.com/office/powerpoint/2010/main" val="1845140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Ministry Team Development</a:t>
            </a:r>
            <a:endParaRPr lang="en-US" sz="2400" dirty="0"/>
          </a:p>
        </p:txBody>
      </p:sp>
      <p:sp>
        <p:nvSpPr>
          <p:cNvPr id="5" name="Content Placeholder 4"/>
          <p:cNvSpPr>
            <a:spLocks noGrp="1"/>
          </p:cNvSpPr>
          <p:nvPr>
            <p:ph sz="quarter" idx="4294967295"/>
          </p:nvPr>
        </p:nvSpPr>
        <p:spPr>
          <a:xfrm>
            <a:off x="1476103" y="2292145"/>
            <a:ext cx="6512607" cy="2684803"/>
          </a:xfrm>
        </p:spPr>
        <p:txBody>
          <a:bodyPr>
            <a:normAutofit fontScale="92500"/>
          </a:bodyPr>
          <a:lstStyle/>
          <a:p>
            <a:r>
              <a:rPr lang="en-US" sz="3000" dirty="0" smtClean="0"/>
              <a:t>Create the Conditions for Provision</a:t>
            </a:r>
          </a:p>
          <a:p>
            <a:pPr marL="342900" indent="-342900">
              <a:buFont typeface="Arial" charset="0"/>
              <a:buChar char="•"/>
            </a:pPr>
            <a:r>
              <a:rPr lang="en-US" sz="3000" dirty="0" smtClean="0"/>
              <a:t>A cultivated network</a:t>
            </a:r>
          </a:p>
          <a:p>
            <a:pPr marL="342900" indent="-342900">
              <a:buFont typeface="Arial" charset="0"/>
              <a:buChar char="•"/>
            </a:pPr>
            <a:r>
              <a:rPr lang="en-US" sz="3000" dirty="0" smtClean="0"/>
              <a:t>The right training and tools</a:t>
            </a:r>
          </a:p>
          <a:p>
            <a:pPr marL="342900" indent="-342900">
              <a:buFont typeface="Arial" charset="0"/>
              <a:buChar char="•"/>
            </a:pPr>
            <a:r>
              <a:rPr lang="en-US" sz="3000" dirty="0" smtClean="0"/>
              <a:t>Disciplined action: Tie yourself to the ‘actions of obedience’, not to the results</a:t>
            </a:r>
            <a:endParaRPr lang="en-US" sz="3000" dirty="0"/>
          </a:p>
          <a:p>
            <a:endParaRPr lang="en-US" dirty="0" smtClean="0"/>
          </a:p>
        </p:txBody>
      </p:sp>
    </p:spTree>
    <p:extLst>
      <p:ext uri="{BB962C8B-B14F-4D97-AF65-F5344CB8AC3E}">
        <p14:creationId xmlns:p14="http://schemas.microsoft.com/office/powerpoint/2010/main" val="337216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403" y="326050"/>
            <a:ext cx="4224932" cy="563324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952106" y="1029330"/>
            <a:ext cx="5626231" cy="4219673"/>
          </a:xfrm>
          <a:prstGeom prst="rect">
            <a:avLst/>
          </a:prstGeom>
          <a:noFill/>
          <a:ln>
            <a:no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5385" y="326051"/>
            <a:ext cx="4224932" cy="5633242"/>
          </a:xfrm>
          <a:prstGeom prst="rect">
            <a:avLst/>
          </a:prstGeom>
        </p:spPr>
      </p:pic>
    </p:spTree>
    <p:extLst>
      <p:ext uri="{BB962C8B-B14F-4D97-AF65-F5344CB8AC3E}">
        <p14:creationId xmlns:p14="http://schemas.microsoft.com/office/powerpoint/2010/main" val="237743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Ministry Team Maintenance</a:t>
            </a:r>
            <a:endParaRPr lang="en-US" sz="2400" dirty="0"/>
          </a:p>
        </p:txBody>
      </p:sp>
      <p:sp>
        <p:nvSpPr>
          <p:cNvPr id="5" name="Content Placeholder 4"/>
          <p:cNvSpPr>
            <a:spLocks noGrp="1"/>
          </p:cNvSpPr>
          <p:nvPr>
            <p:ph sz="quarter" idx="4294967295"/>
          </p:nvPr>
        </p:nvSpPr>
        <p:spPr>
          <a:xfrm>
            <a:off x="1711235" y="2292145"/>
            <a:ext cx="5695406" cy="2633815"/>
          </a:xfrm>
        </p:spPr>
        <p:txBody>
          <a:bodyPr>
            <a:normAutofit/>
          </a:bodyPr>
          <a:lstStyle/>
          <a:p>
            <a:r>
              <a:rPr lang="en-US" sz="2400" dirty="0" smtClean="0"/>
              <a:t>Create the Conditions for Provision</a:t>
            </a:r>
          </a:p>
          <a:p>
            <a:pPr marL="342900" indent="-342900">
              <a:buFont typeface="Arial" charset="0"/>
              <a:buChar char="•"/>
            </a:pPr>
            <a:r>
              <a:rPr lang="en-US" sz="2400" dirty="0" smtClean="0"/>
              <a:t>Disciplined action</a:t>
            </a:r>
          </a:p>
          <a:p>
            <a:pPr marL="342900" indent="-342900">
              <a:buFont typeface="Arial" charset="0"/>
              <a:buChar char="•"/>
            </a:pPr>
            <a:r>
              <a:rPr lang="en-US" sz="2400" dirty="0" smtClean="0"/>
              <a:t>Regular communication</a:t>
            </a:r>
          </a:p>
          <a:p>
            <a:pPr marL="342900" indent="-342900">
              <a:buFont typeface="Arial" charset="0"/>
              <a:buChar char="•"/>
            </a:pPr>
            <a:r>
              <a:rPr lang="en-US" sz="2400" dirty="0" smtClean="0"/>
              <a:t>Cultivating a network</a:t>
            </a:r>
          </a:p>
          <a:p>
            <a:r>
              <a:rPr lang="en-US" sz="2400" dirty="0" smtClean="0"/>
              <a:t>ESPECIALLY when it does not feel urgent</a:t>
            </a:r>
            <a:endParaRPr lang="en-US" sz="2400" dirty="0"/>
          </a:p>
          <a:p>
            <a:endParaRPr lang="en-US" dirty="0" smtClean="0"/>
          </a:p>
        </p:txBody>
      </p:sp>
    </p:spTree>
    <p:extLst>
      <p:ext uri="{BB962C8B-B14F-4D97-AF65-F5344CB8AC3E}">
        <p14:creationId xmlns:p14="http://schemas.microsoft.com/office/powerpoint/2010/main" val="105038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Leading Others</a:t>
            </a:r>
            <a:endParaRPr lang="en-US" sz="2400" dirty="0"/>
          </a:p>
        </p:txBody>
      </p:sp>
      <p:sp>
        <p:nvSpPr>
          <p:cNvPr id="5" name="Content Placeholder 4"/>
          <p:cNvSpPr>
            <a:spLocks noGrp="1"/>
          </p:cNvSpPr>
          <p:nvPr>
            <p:ph sz="quarter" idx="4294967295"/>
          </p:nvPr>
        </p:nvSpPr>
        <p:spPr>
          <a:xfrm>
            <a:off x="1155291" y="1769807"/>
            <a:ext cx="6833420" cy="3886410"/>
          </a:xfrm>
        </p:spPr>
        <p:txBody>
          <a:bodyPr>
            <a:normAutofit/>
          </a:bodyPr>
          <a:lstStyle/>
          <a:p>
            <a:r>
              <a:rPr lang="en-US" dirty="0" smtClean="0"/>
              <a:t>Create the Conditions for Successful MTD &amp; MTM</a:t>
            </a:r>
          </a:p>
          <a:p>
            <a:endParaRPr lang="en-US" dirty="0" smtClean="0"/>
          </a:p>
          <a:p>
            <a:pPr marL="342900" indent="-342900">
              <a:buFont typeface="Arial" charset="0"/>
              <a:buChar char="•"/>
            </a:pPr>
            <a:r>
              <a:rPr lang="en-US" dirty="0" smtClean="0"/>
              <a:t>Policies – Training requirements, Onboarding policies, Time for MTM</a:t>
            </a:r>
          </a:p>
          <a:p>
            <a:pPr marL="342900" indent="-342900">
              <a:buFont typeface="Arial" charset="0"/>
              <a:buChar char="•"/>
            </a:pPr>
            <a:r>
              <a:rPr lang="en-US" dirty="0" smtClean="0"/>
              <a:t>Tools – Communication pieces</a:t>
            </a:r>
          </a:p>
          <a:p>
            <a:pPr marL="342900" indent="-342900">
              <a:buFont typeface="Arial" charset="0"/>
              <a:buChar char="•"/>
            </a:pPr>
            <a:r>
              <a:rPr lang="en-US" dirty="0" smtClean="0"/>
              <a:t>Accountability – Track Support, Clearly understood markers for action</a:t>
            </a:r>
          </a:p>
          <a:p>
            <a:pPr marL="342900" indent="-342900">
              <a:buFont typeface="Arial" charset="0"/>
              <a:buChar char="•"/>
            </a:pPr>
            <a:r>
              <a:rPr lang="en-US" dirty="0" smtClean="0"/>
              <a:t>Encouragement &amp; Communication – Take the responsibility to ask about it and encourage</a:t>
            </a:r>
            <a:endParaRPr lang="en-US" dirty="0"/>
          </a:p>
          <a:p>
            <a:pPr marL="1085850" lvl="1" indent="-342900">
              <a:buFont typeface="Arial" charset="0"/>
              <a:buChar char="•"/>
            </a:pPr>
            <a:endParaRPr lang="en-US" dirty="0" smtClean="0"/>
          </a:p>
        </p:txBody>
      </p:sp>
    </p:spTree>
    <p:extLst>
      <p:ext uri="{BB962C8B-B14F-4D97-AF65-F5344CB8AC3E}">
        <p14:creationId xmlns:p14="http://schemas.microsoft.com/office/powerpoint/2010/main" val="28981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Ministry Team Development</a:t>
            </a:r>
            <a:endParaRPr lang="en-US" sz="2400" dirty="0"/>
          </a:p>
        </p:txBody>
      </p:sp>
      <p:sp>
        <p:nvSpPr>
          <p:cNvPr id="5" name="Content Placeholder 4"/>
          <p:cNvSpPr>
            <a:spLocks noGrp="1"/>
          </p:cNvSpPr>
          <p:nvPr>
            <p:ph sz="quarter" idx="4294967295"/>
          </p:nvPr>
        </p:nvSpPr>
        <p:spPr>
          <a:xfrm>
            <a:off x="2059781" y="2292146"/>
            <a:ext cx="5024437" cy="2095500"/>
          </a:xfrm>
        </p:spPr>
        <p:txBody>
          <a:bodyPr>
            <a:normAutofit/>
          </a:bodyPr>
          <a:lstStyle/>
          <a:p>
            <a:r>
              <a:rPr lang="en-US" dirty="0" smtClean="0"/>
              <a:t>Create the Conditions for Provision</a:t>
            </a:r>
          </a:p>
          <a:p>
            <a:pPr marL="342900" indent="-342900">
              <a:buFont typeface="Arial" charset="0"/>
              <a:buChar char="•"/>
            </a:pPr>
            <a:r>
              <a:rPr lang="en-US" dirty="0" smtClean="0"/>
              <a:t>A cultivated network</a:t>
            </a:r>
          </a:p>
          <a:p>
            <a:pPr marL="342900" indent="-342900">
              <a:buFont typeface="Arial" charset="0"/>
              <a:buChar char="•"/>
            </a:pPr>
            <a:r>
              <a:rPr lang="en-US" sz="2000" dirty="0" smtClean="0"/>
              <a:t>The right training and tools</a:t>
            </a:r>
          </a:p>
          <a:p>
            <a:pPr marL="342900" indent="-342900">
              <a:buFont typeface="Arial" charset="0"/>
              <a:buChar char="•"/>
            </a:pPr>
            <a:r>
              <a:rPr lang="en-US" dirty="0" smtClean="0"/>
              <a:t>Disciplined action: Tie yourself to the actions of ‘obedience’, not to the results</a:t>
            </a:r>
            <a:endParaRPr lang="en-US" dirty="0"/>
          </a:p>
          <a:p>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71" y="221228"/>
            <a:ext cx="7757652" cy="5831689"/>
          </a:xfrm>
          <a:prstGeom prst="rect">
            <a:avLst/>
          </a:prstGeom>
        </p:spPr>
      </p:pic>
    </p:spTree>
    <p:extLst>
      <p:ext uri="{BB962C8B-B14F-4D97-AF65-F5344CB8AC3E}">
        <p14:creationId xmlns:p14="http://schemas.microsoft.com/office/powerpoint/2010/main" val="3440370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Managing Yourself During Support Raising</a:t>
            </a:r>
            <a:endParaRPr lang="en-US" sz="2400" dirty="0"/>
          </a:p>
        </p:txBody>
      </p:sp>
      <p:sp>
        <p:nvSpPr>
          <p:cNvPr id="5" name="Title 1"/>
          <p:cNvSpPr txBox="1">
            <a:spLocks/>
          </p:cNvSpPr>
          <p:nvPr/>
        </p:nvSpPr>
        <p:spPr>
          <a:xfrm>
            <a:off x="1269224" y="2287960"/>
            <a:ext cx="6833420" cy="371053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cap="none" spc="200">
                <a:solidFill>
                  <a:srgbClr val="F0652A"/>
                </a:solidFill>
                <a:latin typeface="+mj-lt"/>
                <a:ea typeface="+mj-ea"/>
                <a:cs typeface="+mj-cs"/>
              </a:defRPr>
            </a:lvl1pPr>
          </a:lstStyle>
          <a:p>
            <a:pPr marL="514350" indent="-514350" algn="l">
              <a:buAutoNum type="romanUcPeriod"/>
            </a:pPr>
            <a:endParaRPr lang="en-US" sz="2000" spc="0" dirty="0" smtClean="0">
              <a:latin typeface="+mn-lt"/>
            </a:endParaRPr>
          </a:p>
          <a:p>
            <a:pPr marL="514350" indent="-514350" algn="l">
              <a:buAutoNum type="romanUcPeriod"/>
            </a:pPr>
            <a:endParaRPr lang="en-US" sz="2000" spc="0" dirty="0">
              <a:latin typeface="+mn-lt"/>
            </a:endParaRPr>
          </a:p>
          <a:p>
            <a:pPr marL="514350" indent="-514350" algn="l">
              <a:buAutoNum type="romanUcPeriod"/>
            </a:pPr>
            <a:r>
              <a:rPr lang="en-US" sz="2000" spc="0" dirty="0" smtClean="0">
                <a:solidFill>
                  <a:srgbClr val="7F7F7F"/>
                </a:solidFill>
                <a:latin typeface="+mn-lt"/>
              </a:rPr>
              <a:t>Checking on Team Support levels</a:t>
            </a:r>
          </a:p>
          <a:p>
            <a:pPr algn="l"/>
            <a:endParaRPr lang="en-US" sz="2000" spc="0" dirty="0">
              <a:solidFill>
                <a:srgbClr val="7F7F7F"/>
              </a:solidFill>
              <a:latin typeface="+mn-lt"/>
            </a:endParaRPr>
          </a:p>
          <a:p>
            <a:pPr marL="514350" indent="-514350" algn="l">
              <a:buAutoNum type="romanUcPeriod"/>
            </a:pPr>
            <a:r>
              <a:rPr lang="en-US" sz="2000" spc="0" dirty="0" smtClean="0">
                <a:solidFill>
                  <a:srgbClr val="7F7F7F"/>
                </a:solidFill>
                <a:latin typeface="+mn-lt"/>
              </a:rPr>
              <a:t>Staff reporting on support maintenance time</a:t>
            </a:r>
          </a:p>
          <a:p>
            <a:pPr marL="514350" indent="-514350" algn="l">
              <a:buAutoNum type="romanUcPeriod"/>
            </a:pPr>
            <a:endParaRPr lang="en-US" sz="2000" spc="0" dirty="0">
              <a:solidFill>
                <a:srgbClr val="7F7F7F"/>
              </a:solidFill>
              <a:latin typeface="+mn-lt"/>
            </a:endParaRPr>
          </a:p>
          <a:p>
            <a:pPr marL="514350" indent="-514350" algn="l">
              <a:buAutoNum type="romanUcPeriod"/>
            </a:pPr>
            <a:r>
              <a:rPr lang="en-US" sz="2000" spc="0" dirty="0" smtClean="0">
                <a:solidFill>
                  <a:srgbClr val="7F7F7F"/>
                </a:solidFill>
                <a:latin typeface="+mn-lt"/>
              </a:rPr>
              <a:t>Allocating time for SMD</a:t>
            </a:r>
          </a:p>
          <a:p>
            <a:pPr marL="514350" indent="-514350" algn="l">
              <a:buAutoNum type="romanUcPeriod"/>
            </a:pPr>
            <a:endParaRPr lang="en-US" sz="2000" spc="0" dirty="0">
              <a:solidFill>
                <a:srgbClr val="7F7F7F"/>
              </a:solidFill>
              <a:latin typeface="+mn-lt"/>
            </a:endParaRPr>
          </a:p>
          <a:p>
            <a:pPr marL="514350" indent="-514350" algn="l">
              <a:buAutoNum type="romanUcPeriod"/>
            </a:pPr>
            <a:r>
              <a:rPr lang="en-US" sz="2000" spc="0" dirty="0" smtClean="0">
                <a:solidFill>
                  <a:srgbClr val="7F7F7F"/>
                </a:solidFill>
                <a:latin typeface="+mn-lt"/>
              </a:rPr>
              <a:t>Share staff experiences</a:t>
            </a:r>
            <a:endParaRPr lang="en-US" sz="2000" spc="0" dirty="0">
              <a:solidFill>
                <a:srgbClr val="7F7F7F"/>
              </a:solidFill>
              <a:latin typeface="+mn-lt"/>
            </a:endParaRPr>
          </a:p>
          <a:p>
            <a:pPr algn="l"/>
            <a:endParaRPr lang="en-US" sz="2000" spc="0" dirty="0" smtClean="0">
              <a:latin typeface="+mn-lt"/>
            </a:endParaRPr>
          </a:p>
          <a:p>
            <a:pPr algn="l"/>
            <a:endParaRPr lang="en-US" sz="2000" spc="0" dirty="0">
              <a:latin typeface="+mn-lt"/>
            </a:endParaRPr>
          </a:p>
          <a:p>
            <a:pPr algn="l"/>
            <a:endParaRPr lang="en-US" sz="2000" spc="0" dirty="0" smtClean="0">
              <a:latin typeface="+mn-lt"/>
            </a:endParaRPr>
          </a:p>
          <a:p>
            <a:pPr algn="l"/>
            <a:endParaRPr lang="en-US" sz="2000" spc="0" dirty="0">
              <a:latin typeface="+mn-lt"/>
            </a:endParaRPr>
          </a:p>
          <a:p>
            <a:pPr algn="l"/>
            <a:endParaRPr lang="en-US" sz="2000" spc="0" dirty="0">
              <a:latin typeface="+mn-lt"/>
            </a:endParaRPr>
          </a:p>
          <a:p>
            <a:pPr marL="514350" indent="-514350" algn="l">
              <a:buAutoNum type="romanUcPeriod"/>
            </a:pPr>
            <a:endParaRPr lang="en-US" sz="2000" spc="0" dirty="0">
              <a:latin typeface="+mn-lt"/>
            </a:endParaRPr>
          </a:p>
        </p:txBody>
      </p:sp>
      <p:sp>
        <p:nvSpPr>
          <p:cNvPr id="6" name="TextBox 5"/>
          <p:cNvSpPr txBox="1"/>
          <p:nvPr/>
        </p:nvSpPr>
        <p:spPr>
          <a:xfrm>
            <a:off x="990480" y="1724496"/>
            <a:ext cx="7112164" cy="400110"/>
          </a:xfrm>
          <a:prstGeom prst="rect">
            <a:avLst/>
          </a:prstGeom>
          <a:noFill/>
        </p:spPr>
        <p:txBody>
          <a:bodyPr wrap="square" rtlCol="0">
            <a:spAutoFit/>
          </a:bodyPr>
          <a:lstStyle/>
          <a:p>
            <a:r>
              <a:rPr lang="en-US" sz="2000" b="1" dirty="0" smtClean="0">
                <a:solidFill>
                  <a:schemeClr val="bg1">
                    <a:lumMod val="50000"/>
                  </a:schemeClr>
                </a:solidFill>
              </a:rPr>
              <a:t>As Leaders and Support Trainers – What to Secure and Establish</a:t>
            </a:r>
          </a:p>
        </p:txBody>
      </p:sp>
      <p:pic>
        <p:nvPicPr>
          <p:cNvPr id="7" name="Picture 6" descr="iStock_000018049571Small.jpg"/>
          <p:cNvPicPr>
            <a:picLocks noChangeAspect="1"/>
          </p:cNvPicPr>
          <p:nvPr/>
        </p:nvPicPr>
        <p:blipFill rotWithShape="1">
          <a:blip r:embed="rId3">
            <a:extLst>
              <a:ext uri="{28A0092B-C50C-407E-A947-70E740481C1C}">
                <a14:useLocalDpi xmlns:a14="http://schemas.microsoft.com/office/drawing/2010/main" val="0"/>
              </a:ext>
            </a:extLst>
          </a:blip>
          <a:srcRect b="1234"/>
          <a:stretch/>
        </p:blipFill>
        <p:spPr>
          <a:xfrm>
            <a:off x="0" y="0"/>
            <a:ext cx="9144000" cy="6307667"/>
          </a:xfrm>
          <a:prstGeom prst="rect">
            <a:avLst/>
          </a:prstGeom>
        </p:spPr>
      </p:pic>
      <p:sp>
        <p:nvSpPr>
          <p:cNvPr id="8" name="Rectangle 7"/>
          <p:cNvSpPr/>
          <p:nvPr/>
        </p:nvSpPr>
        <p:spPr>
          <a:xfrm>
            <a:off x="0" y="-4719"/>
            <a:ext cx="9144000" cy="6307667"/>
          </a:xfrm>
          <a:prstGeom prst="rect">
            <a:avLst/>
          </a:prstGeom>
          <a:solidFill>
            <a:srgbClr val="F0652A">
              <a:alpha val="8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4"/>
          <p:cNvSpPr txBox="1">
            <a:spLocks/>
          </p:cNvSpPr>
          <p:nvPr/>
        </p:nvSpPr>
        <p:spPr>
          <a:xfrm>
            <a:off x="1155290" y="696366"/>
            <a:ext cx="6833420" cy="559620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400" kern="1200" cap="none" spc="200">
                <a:solidFill>
                  <a:srgbClr val="F0652A"/>
                </a:solidFill>
                <a:latin typeface="+mj-lt"/>
                <a:ea typeface="+mj-ea"/>
                <a:cs typeface="+mj-cs"/>
              </a:defRPr>
            </a:lvl1pPr>
          </a:lstStyle>
          <a:p>
            <a:r>
              <a:rPr lang="en-US" sz="8000" baseline="30000" dirty="0" smtClean="0">
                <a:solidFill>
                  <a:schemeClr val="bg1"/>
                </a:solidFill>
              </a:rPr>
              <a:t>Q&amp;A</a:t>
            </a:r>
            <a:r>
              <a:rPr lang="en-US" sz="3600" baseline="30000" dirty="0" smtClean="0">
                <a:solidFill>
                  <a:schemeClr val="bg1"/>
                </a:solidFill>
              </a:rPr>
              <a:t/>
            </a:r>
            <a:br>
              <a:rPr lang="en-US" sz="3600" baseline="30000" dirty="0" smtClean="0">
                <a:solidFill>
                  <a:schemeClr val="bg1"/>
                </a:solidFill>
              </a:rPr>
            </a:br>
            <a:endParaRPr lang="en-US" sz="3400" dirty="0">
              <a:solidFill>
                <a:schemeClr val="bg1"/>
              </a:solidFill>
            </a:endParaRPr>
          </a:p>
        </p:txBody>
      </p:sp>
    </p:spTree>
    <p:extLst>
      <p:ext uri="{BB962C8B-B14F-4D97-AF65-F5344CB8AC3E}">
        <p14:creationId xmlns:p14="http://schemas.microsoft.com/office/powerpoint/2010/main" val="399882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55290" y="414540"/>
            <a:ext cx="6833420" cy="5461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cap="none" spc="200">
                <a:solidFill>
                  <a:srgbClr val="F0652A"/>
                </a:solidFill>
                <a:latin typeface="+mj-lt"/>
                <a:ea typeface="+mj-ea"/>
                <a:cs typeface="+mj-cs"/>
              </a:defRPr>
            </a:lvl1pPr>
          </a:lstStyle>
          <a:p>
            <a:r>
              <a:rPr lang="en-US" smtClean="0"/>
              <a:t>Moderator Introduction</a:t>
            </a:r>
            <a:endParaRPr lang="en-US" dirty="0"/>
          </a:p>
        </p:txBody>
      </p:sp>
      <p:sp>
        <p:nvSpPr>
          <p:cNvPr id="4" name="Rectangle 3"/>
          <p:cNvSpPr/>
          <p:nvPr/>
        </p:nvSpPr>
        <p:spPr>
          <a:xfrm>
            <a:off x="858520" y="5495306"/>
            <a:ext cx="7426960" cy="461665"/>
          </a:xfrm>
          <a:prstGeom prst="rect">
            <a:avLst/>
          </a:prstGeom>
        </p:spPr>
        <p:txBody>
          <a:bodyPr wrap="square">
            <a:spAutoFit/>
          </a:bodyPr>
          <a:lstStyle/>
          <a:p>
            <a:pPr algn="ctr"/>
            <a:r>
              <a:rPr lang="en-US" sz="2400" dirty="0" smtClean="0">
                <a:solidFill>
                  <a:schemeClr val="bg1">
                    <a:lumMod val="50000"/>
                  </a:schemeClr>
                </a:solidFill>
              </a:rPr>
              <a:t>Aaron J. Babyar – SRS Managing Director</a:t>
            </a:r>
            <a:endParaRPr lang="en-US" sz="2400" dirty="0">
              <a:solidFill>
                <a:schemeClr val="bg1">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850" y="1441621"/>
            <a:ext cx="2660300" cy="3897339"/>
          </a:xfrm>
          <a:prstGeom prst="rect">
            <a:avLst/>
          </a:prstGeom>
        </p:spPr>
      </p:pic>
    </p:spTree>
    <p:extLst>
      <p:ext uri="{BB962C8B-B14F-4D97-AF65-F5344CB8AC3E}">
        <p14:creationId xmlns:p14="http://schemas.microsoft.com/office/powerpoint/2010/main" val="2498599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838089" y="1303369"/>
            <a:ext cx="7467822" cy="4207480"/>
          </a:xfrm>
          <a:prstGeom prst="rect">
            <a:avLst/>
          </a:prstGeom>
        </p:spPr>
        <p:txBody>
          <a:bodyPr vert="horz" lIns="91440" tIns="45720" rIns="91440" bIns="45720" rtlCol="0" anchor="ctr" anchorCtr="0">
            <a:normAutofit/>
          </a:bodyPr>
          <a:lstStyle>
            <a:lvl1pPr marL="0" indent="0" algn="l" defTabSz="457200" rtl="0" eaLnBrk="1" latinLnBrk="0" hangingPunct="1">
              <a:lnSpc>
                <a:spcPct val="100000"/>
              </a:lnSpc>
              <a:spcBef>
                <a:spcPct val="20000"/>
              </a:spcBef>
              <a:buFont typeface="Arial"/>
              <a:buNone/>
              <a:defRPr sz="20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ct val="20000"/>
              </a:spcBef>
              <a:buFont typeface="Arial"/>
              <a:buChar char="•"/>
              <a:defRPr sz="20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ct val="20000"/>
              </a:spcBef>
              <a:buFont typeface="Arial"/>
              <a:buChar char="•"/>
              <a:defRPr sz="20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ct val="20000"/>
              </a:spcBef>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ct val="20000"/>
              </a:spcBef>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sz="1500" b="1" dirty="0" smtClean="0"/>
          </a:p>
          <a:p>
            <a:pPr algn="ctr"/>
            <a:endParaRPr lang="en-US" sz="1500" b="1" dirty="0" smtClean="0"/>
          </a:p>
          <a:p>
            <a:pPr algn="ctr"/>
            <a:endParaRPr lang="en-US" sz="1500" b="1" dirty="0" smtClean="0"/>
          </a:p>
          <a:p>
            <a:endParaRPr lang="en-US" sz="1500" b="1" dirty="0" smtClean="0"/>
          </a:p>
          <a:p>
            <a:pPr algn="ctr"/>
            <a:r>
              <a:rPr lang="en-US" sz="3600" dirty="0" smtClean="0"/>
              <a:t>Join us next month on </a:t>
            </a:r>
          </a:p>
          <a:p>
            <a:pPr algn="ctr"/>
            <a:r>
              <a:rPr lang="en-US" sz="3600" dirty="0" smtClean="0"/>
              <a:t>October 27 @1pm </a:t>
            </a:r>
            <a:r>
              <a:rPr lang="en-US" sz="3600" dirty="0" smtClean="0"/>
              <a:t>CST </a:t>
            </a:r>
          </a:p>
          <a:p>
            <a:pPr algn="ctr"/>
            <a:endParaRPr lang="en-US" sz="2800" b="1" dirty="0" smtClean="0"/>
          </a:p>
          <a:p>
            <a:pPr marL="457200" indent="-457200">
              <a:buFont typeface="Arial" panose="020B0604020202020204" pitchFamily="34" charset="0"/>
              <a:buChar char="•"/>
            </a:pPr>
            <a:endParaRPr lang="en-US" sz="2800" b="1" dirty="0"/>
          </a:p>
        </p:txBody>
      </p:sp>
      <p:sp>
        <p:nvSpPr>
          <p:cNvPr id="4" name="Title 1"/>
          <p:cNvSpPr txBox="1">
            <a:spLocks/>
          </p:cNvSpPr>
          <p:nvPr/>
        </p:nvSpPr>
        <p:spPr>
          <a:xfrm>
            <a:off x="1155290" y="414540"/>
            <a:ext cx="6833420" cy="5461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cap="none" spc="200">
                <a:solidFill>
                  <a:srgbClr val="F0652A"/>
                </a:solidFill>
                <a:latin typeface="+mj-lt"/>
                <a:ea typeface="+mj-ea"/>
                <a:cs typeface="+mj-cs"/>
              </a:defRPr>
            </a:lvl1pPr>
          </a:lstStyle>
          <a:p>
            <a:r>
              <a:rPr lang="en-US" smtClean="0"/>
              <a:t>Closing</a:t>
            </a:r>
            <a:endParaRPr lang="en-US" dirty="0"/>
          </a:p>
        </p:txBody>
      </p:sp>
    </p:spTree>
    <p:extLst>
      <p:ext uri="{BB962C8B-B14F-4D97-AF65-F5344CB8AC3E}">
        <p14:creationId xmlns:p14="http://schemas.microsoft.com/office/powerpoint/2010/main" val="328006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7229" y="2388113"/>
            <a:ext cx="7426960" cy="2046714"/>
          </a:xfrm>
          <a:prstGeom prst="rect">
            <a:avLst/>
          </a:prstGeom>
        </p:spPr>
        <p:txBody>
          <a:bodyPr wrap="square">
            <a:spAutoFit/>
          </a:bodyPr>
          <a:lstStyle/>
          <a:p>
            <a:pPr algn="ctr"/>
            <a:r>
              <a:rPr lang="en-US" sz="2400" b="1" dirty="0" smtClean="0">
                <a:solidFill>
                  <a:schemeClr val="bg1">
                    <a:lumMod val="50000"/>
                  </a:schemeClr>
                </a:solidFill>
              </a:rPr>
              <a:t>SRS Vision</a:t>
            </a:r>
            <a:endParaRPr lang="en-US" sz="2400" b="1" dirty="0">
              <a:solidFill>
                <a:schemeClr val="bg1">
                  <a:lumMod val="50000"/>
                </a:schemeClr>
              </a:solidFill>
            </a:endParaRPr>
          </a:p>
          <a:p>
            <a:pPr algn="ctr"/>
            <a:endParaRPr lang="en-US" sz="700" dirty="0" smtClean="0">
              <a:solidFill>
                <a:schemeClr val="bg1">
                  <a:lumMod val="50000"/>
                </a:schemeClr>
              </a:solidFill>
            </a:endParaRPr>
          </a:p>
          <a:p>
            <a:pPr algn="ctr"/>
            <a:r>
              <a:rPr lang="en-US" sz="2400" dirty="0" smtClean="0">
                <a:solidFill>
                  <a:schemeClr val="bg1">
                    <a:lumMod val="50000"/>
                  </a:schemeClr>
                </a:solidFill>
              </a:rPr>
              <a:t>We want to flood the nations with </a:t>
            </a:r>
          </a:p>
          <a:p>
            <a:pPr algn="ctr"/>
            <a:r>
              <a:rPr lang="en-US" sz="2400" dirty="0">
                <a:solidFill>
                  <a:schemeClr val="bg1">
                    <a:lumMod val="50000"/>
                  </a:schemeClr>
                </a:solidFill>
              </a:rPr>
              <a:t>S</a:t>
            </a:r>
            <a:r>
              <a:rPr lang="en-US" sz="2400" dirty="0" smtClean="0">
                <a:solidFill>
                  <a:schemeClr val="bg1">
                    <a:lumMod val="50000"/>
                  </a:schemeClr>
                </a:solidFill>
              </a:rPr>
              <a:t>piritually healthy,</a:t>
            </a:r>
          </a:p>
          <a:p>
            <a:pPr algn="ctr"/>
            <a:r>
              <a:rPr lang="en-US" sz="2400" dirty="0" smtClean="0">
                <a:solidFill>
                  <a:schemeClr val="bg1">
                    <a:lumMod val="50000"/>
                  </a:schemeClr>
                </a:solidFill>
              </a:rPr>
              <a:t>Vision-driven,</a:t>
            </a:r>
          </a:p>
          <a:p>
            <a:pPr algn="ctr"/>
            <a:r>
              <a:rPr lang="en-US" sz="2400" dirty="0" smtClean="0">
                <a:solidFill>
                  <a:schemeClr val="bg1">
                    <a:lumMod val="50000"/>
                  </a:schemeClr>
                </a:solidFill>
              </a:rPr>
              <a:t>Fully funded Great Commission workers</a:t>
            </a:r>
            <a:endParaRPr lang="en-US" sz="2400" dirty="0">
              <a:solidFill>
                <a:schemeClr val="bg1">
                  <a:lumMod val="50000"/>
                </a:schemeClr>
              </a:solidFill>
            </a:endParaRPr>
          </a:p>
        </p:txBody>
      </p:sp>
      <p:sp>
        <p:nvSpPr>
          <p:cNvPr id="4" name="Title 1"/>
          <p:cNvSpPr txBox="1">
            <a:spLocks/>
          </p:cNvSpPr>
          <p:nvPr/>
        </p:nvSpPr>
        <p:spPr>
          <a:xfrm>
            <a:off x="1150936" y="397122"/>
            <a:ext cx="6833420" cy="5461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cap="none" spc="200">
                <a:solidFill>
                  <a:srgbClr val="F0652A"/>
                </a:solidFill>
                <a:latin typeface="+mj-lt"/>
                <a:ea typeface="+mj-ea"/>
                <a:cs typeface="+mj-cs"/>
              </a:defRPr>
            </a:lvl1pPr>
          </a:lstStyle>
          <a:p>
            <a:r>
              <a:rPr lang="en-US" dirty="0" smtClean="0"/>
              <a:t>Introduction</a:t>
            </a:r>
            <a:endParaRPr lang="en-US" dirty="0"/>
          </a:p>
        </p:txBody>
      </p:sp>
    </p:spTree>
    <p:extLst>
      <p:ext uri="{BB962C8B-B14F-4D97-AF65-F5344CB8AC3E}">
        <p14:creationId xmlns:p14="http://schemas.microsoft.com/office/powerpoint/2010/main" val="275825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1582340"/>
            <a:ext cx="7426960" cy="4431983"/>
          </a:xfrm>
          <a:prstGeom prst="rect">
            <a:avLst/>
          </a:prstGeom>
        </p:spPr>
        <p:txBody>
          <a:bodyPr wrap="square">
            <a:spAutoFit/>
          </a:bodyPr>
          <a:lstStyle/>
          <a:p>
            <a:r>
              <a:rPr lang="en-US" sz="2400" b="1" dirty="0">
                <a:solidFill>
                  <a:schemeClr val="bg1">
                    <a:lumMod val="50000"/>
                  </a:schemeClr>
                </a:solidFill>
              </a:rPr>
              <a:t>Our Goal</a:t>
            </a:r>
          </a:p>
          <a:p>
            <a:endParaRPr lang="en-US" sz="700" dirty="0" smtClean="0">
              <a:solidFill>
                <a:schemeClr val="bg1">
                  <a:lumMod val="50000"/>
                </a:schemeClr>
              </a:solidFill>
            </a:endParaRPr>
          </a:p>
          <a:p>
            <a:r>
              <a:rPr lang="en-US" sz="2400" dirty="0" smtClean="0">
                <a:solidFill>
                  <a:schemeClr val="bg1">
                    <a:lumMod val="50000"/>
                  </a:schemeClr>
                </a:solidFill>
              </a:rPr>
              <a:t>SRS </a:t>
            </a:r>
            <a:r>
              <a:rPr lang="en-US" sz="2400" dirty="0">
                <a:solidFill>
                  <a:schemeClr val="bg1">
                    <a:lumMod val="50000"/>
                  </a:schemeClr>
                </a:solidFill>
              </a:rPr>
              <a:t>provides solutions to help your staff overcome obstacles, maintain a God-centered perspective, and apply proven strategies to personal support raising. </a:t>
            </a:r>
          </a:p>
          <a:p>
            <a:endParaRPr lang="en-US" sz="1200" dirty="0">
              <a:solidFill>
                <a:schemeClr val="bg1">
                  <a:lumMod val="50000"/>
                </a:schemeClr>
              </a:solidFill>
            </a:endParaRPr>
          </a:p>
          <a:p>
            <a:r>
              <a:rPr lang="en-US" sz="2400" dirty="0">
                <a:solidFill>
                  <a:schemeClr val="bg1">
                    <a:lumMod val="50000"/>
                  </a:schemeClr>
                </a:solidFill>
              </a:rPr>
              <a:t>We want to </a:t>
            </a:r>
            <a:r>
              <a:rPr lang="en-US" sz="2400" dirty="0" smtClean="0">
                <a:solidFill>
                  <a:schemeClr val="bg1">
                    <a:lumMod val="50000"/>
                  </a:schemeClr>
                </a:solidFill>
              </a:rPr>
              <a:t>help you </a:t>
            </a:r>
            <a:r>
              <a:rPr lang="en-US" sz="2400" dirty="0">
                <a:solidFill>
                  <a:schemeClr val="bg1">
                    <a:lumMod val="50000"/>
                  </a:schemeClr>
                </a:solidFill>
              </a:rPr>
              <a:t>create a culture of a fully funded </a:t>
            </a:r>
            <a:r>
              <a:rPr lang="en-US" sz="2400" dirty="0" smtClean="0">
                <a:solidFill>
                  <a:schemeClr val="bg1">
                    <a:lumMod val="50000"/>
                  </a:schemeClr>
                </a:solidFill>
              </a:rPr>
              <a:t>ministry</a:t>
            </a:r>
            <a:r>
              <a:rPr lang="en-US" sz="2400" dirty="0">
                <a:solidFill>
                  <a:schemeClr val="bg1">
                    <a:lumMod val="50000"/>
                  </a:schemeClr>
                </a:solidFill>
              </a:rPr>
              <a:t> </a:t>
            </a:r>
            <a:r>
              <a:rPr lang="en-US" sz="2400" dirty="0" smtClean="0">
                <a:solidFill>
                  <a:schemeClr val="bg1">
                    <a:lumMod val="50000"/>
                  </a:schemeClr>
                </a:solidFill>
              </a:rPr>
              <a:t>for: </a:t>
            </a:r>
            <a:r>
              <a:rPr lang="en-US" sz="1200" dirty="0" smtClean="0">
                <a:solidFill>
                  <a:schemeClr val="bg1">
                    <a:lumMod val="50000"/>
                  </a:schemeClr>
                </a:solidFill>
              </a:rPr>
              <a:t>															</a:t>
            </a:r>
            <a:endParaRPr lang="en-US" sz="2400" dirty="0">
              <a:solidFill>
                <a:schemeClr val="bg1">
                  <a:lumMod val="50000"/>
                </a:schemeClr>
              </a:solidFill>
            </a:endParaRPr>
          </a:p>
          <a:p>
            <a:pPr marL="742950" lvl="1" indent="-285750">
              <a:buFont typeface="Arial" panose="020B0604020202020204" pitchFamily="34" charset="0"/>
              <a:buChar char="•"/>
            </a:pPr>
            <a:r>
              <a:rPr lang="en-US" sz="2400" dirty="0" smtClean="0">
                <a:solidFill>
                  <a:schemeClr val="bg1">
                    <a:lumMod val="50000"/>
                  </a:schemeClr>
                </a:solidFill>
              </a:rPr>
              <a:t>Recruits</a:t>
            </a:r>
          </a:p>
          <a:p>
            <a:pPr marL="742950" lvl="1" indent="-285750">
              <a:buFont typeface="Arial" panose="020B0604020202020204" pitchFamily="34" charset="0"/>
              <a:buChar char="•"/>
            </a:pPr>
            <a:r>
              <a:rPr lang="en-US" sz="2400" dirty="0" smtClean="0">
                <a:solidFill>
                  <a:schemeClr val="bg1">
                    <a:lumMod val="50000"/>
                  </a:schemeClr>
                </a:solidFill>
              </a:rPr>
              <a:t>New Staff</a:t>
            </a:r>
          </a:p>
          <a:p>
            <a:pPr marL="742950" lvl="1" indent="-285750">
              <a:buFont typeface="Arial" panose="020B0604020202020204" pitchFamily="34" charset="0"/>
              <a:buChar char="•"/>
            </a:pPr>
            <a:r>
              <a:rPr lang="en-US" sz="2400" dirty="0" smtClean="0">
                <a:solidFill>
                  <a:schemeClr val="bg1">
                    <a:lumMod val="50000"/>
                  </a:schemeClr>
                </a:solidFill>
              </a:rPr>
              <a:t>Veteran Staff</a:t>
            </a:r>
          </a:p>
          <a:p>
            <a:pPr marL="742950" lvl="1" indent="-285750">
              <a:buFont typeface="Arial" panose="020B0604020202020204" pitchFamily="34" charset="0"/>
              <a:buChar char="•"/>
            </a:pPr>
            <a:r>
              <a:rPr lang="en-US" sz="2400" dirty="0" smtClean="0">
                <a:solidFill>
                  <a:schemeClr val="bg1">
                    <a:lumMod val="50000"/>
                  </a:schemeClr>
                </a:solidFill>
              </a:rPr>
              <a:t>Support </a:t>
            </a:r>
            <a:r>
              <a:rPr lang="en-US" sz="2400" dirty="0">
                <a:solidFill>
                  <a:schemeClr val="bg1">
                    <a:lumMod val="50000"/>
                  </a:schemeClr>
                </a:solidFill>
              </a:rPr>
              <a:t>raising trainers and coaches</a:t>
            </a:r>
          </a:p>
        </p:txBody>
      </p:sp>
      <p:sp>
        <p:nvSpPr>
          <p:cNvPr id="4" name="Title 1"/>
          <p:cNvSpPr txBox="1">
            <a:spLocks/>
          </p:cNvSpPr>
          <p:nvPr/>
        </p:nvSpPr>
        <p:spPr>
          <a:xfrm>
            <a:off x="1150936" y="397122"/>
            <a:ext cx="6833420" cy="5461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cap="none" spc="200">
                <a:solidFill>
                  <a:srgbClr val="F0652A"/>
                </a:solidFill>
                <a:latin typeface="+mj-lt"/>
                <a:ea typeface="+mj-ea"/>
                <a:cs typeface="+mj-cs"/>
              </a:defRPr>
            </a:lvl1pPr>
          </a:lstStyle>
          <a:p>
            <a:r>
              <a:rPr lang="en-US" dirty="0" smtClean="0"/>
              <a:t>Introduction</a:t>
            </a:r>
            <a:endParaRPr lang="en-US" dirty="0"/>
          </a:p>
        </p:txBody>
      </p:sp>
    </p:spTree>
    <p:extLst>
      <p:ext uri="{BB962C8B-B14F-4D97-AF65-F5344CB8AC3E}">
        <p14:creationId xmlns:p14="http://schemas.microsoft.com/office/powerpoint/2010/main" val="833353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50936" y="2167227"/>
            <a:ext cx="6725967" cy="3200876"/>
          </a:xfrm>
          <a:prstGeom prst="rect">
            <a:avLst/>
          </a:prstGeom>
        </p:spPr>
        <p:txBody>
          <a:bodyPr wrap="square">
            <a:spAutoFit/>
          </a:bodyPr>
          <a:lstStyle/>
          <a:p>
            <a:pPr algn="ctr"/>
            <a:r>
              <a:rPr lang="en-US" sz="2400" b="1" dirty="0" smtClean="0">
                <a:solidFill>
                  <a:schemeClr val="bg1">
                    <a:lumMod val="50000"/>
                  </a:schemeClr>
                </a:solidFill>
              </a:rPr>
              <a:t>Ongoing Benefits of the SRS Network</a:t>
            </a:r>
            <a:endParaRPr lang="en-US" sz="2400" b="1" dirty="0">
              <a:solidFill>
                <a:schemeClr val="bg1">
                  <a:lumMod val="50000"/>
                </a:schemeClr>
              </a:solidFill>
            </a:endParaRPr>
          </a:p>
          <a:p>
            <a:pPr algn="ctr"/>
            <a:endParaRPr lang="en-US" sz="700" dirty="0" smtClean="0">
              <a:solidFill>
                <a:schemeClr val="bg1">
                  <a:lumMod val="50000"/>
                </a:schemeClr>
              </a:solidFill>
            </a:endParaRPr>
          </a:p>
          <a:p>
            <a:pPr marL="171450" indent="-171450">
              <a:buFont typeface="Arial" panose="020B0604020202020204" pitchFamily="34" charset="0"/>
              <a:buChar char="•"/>
            </a:pPr>
            <a:endParaRPr lang="en-US" sz="700" dirty="0" smtClean="0">
              <a:solidFill>
                <a:schemeClr val="bg1">
                  <a:lumMod val="50000"/>
                </a:schemeClr>
              </a:solidFill>
            </a:endParaRPr>
          </a:p>
          <a:p>
            <a:pPr marL="342900" indent="-342900">
              <a:buFont typeface="Arial" panose="020B0604020202020204" pitchFamily="34" charset="0"/>
              <a:buChar char="•"/>
            </a:pPr>
            <a:r>
              <a:rPr lang="en-US" sz="2400" dirty="0" smtClean="0">
                <a:solidFill>
                  <a:schemeClr val="bg1">
                    <a:lumMod val="50000"/>
                  </a:schemeClr>
                </a:solidFill>
              </a:rPr>
              <a:t>Monthly Webinars</a:t>
            </a:r>
          </a:p>
          <a:p>
            <a:pPr marL="342900" indent="-342900">
              <a:buFont typeface="Arial" panose="020B0604020202020204" pitchFamily="34" charset="0"/>
              <a:buChar char="•"/>
            </a:pPr>
            <a:r>
              <a:rPr lang="en-US" sz="2400" dirty="0" smtClean="0">
                <a:solidFill>
                  <a:schemeClr val="bg1">
                    <a:lumMod val="50000"/>
                  </a:schemeClr>
                </a:solidFill>
              </a:rPr>
              <a:t>Training for you as facilitators (SRS </a:t>
            </a:r>
            <a:r>
              <a:rPr lang="en-US" sz="2400" dirty="0" smtClean="0">
                <a:solidFill>
                  <a:schemeClr val="bg1">
                    <a:lumMod val="50000"/>
                  </a:schemeClr>
                </a:solidFill>
              </a:rPr>
              <a:t>Facilitators Training</a:t>
            </a:r>
            <a:r>
              <a:rPr lang="en-US" sz="2400" dirty="0" smtClean="0">
                <a:solidFill>
                  <a:schemeClr val="bg1">
                    <a:lumMod val="50000"/>
                  </a:schemeClr>
                </a:solidFill>
              </a:rPr>
              <a:t>: </a:t>
            </a:r>
            <a:r>
              <a:rPr lang="en-US" sz="2400" dirty="0" smtClean="0">
                <a:solidFill>
                  <a:schemeClr val="bg1">
                    <a:lumMod val="50000"/>
                  </a:schemeClr>
                </a:solidFill>
              </a:rPr>
              <a:t>Oct. </a:t>
            </a:r>
            <a:r>
              <a:rPr lang="en-US" sz="2400" dirty="0" smtClean="0">
                <a:solidFill>
                  <a:schemeClr val="bg1">
                    <a:lumMod val="50000"/>
                  </a:schemeClr>
                </a:solidFill>
              </a:rPr>
              <a:t>20-21)</a:t>
            </a:r>
            <a:endParaRPr lang="en-US" sz="2400" dirty="0" smtClean="0">
              <a:solidFill>
                <a:schemeClr val="bg1">
                  <a:lumMod val="50000"/>
                </a:schemeClr>
              </a:solidFill>
            </a:endParaRPr>
          </a:p>
          <a:p>
            <a:pPr marL="342900" indent="-342900">
              <a:buFont typeface="Arial" panose="020B0604020202020204" pitchFamily="34" charset="0"/>
              <a:buChar char="•"/>
            </a:pPr>
            <a:r>
              <a:rPr lang="en-US" sz="2400" dirty="0">
                <a:solidFill>
                  <a:schemeClr val="bg1">
                    <a:lumMod val="50000"/>
                  </a:schemeClr>
                </a:solidFill>
              </a:rPr>
              <a:t>Opportunity to </a:t>
            </a:r>
            <a:r>
              <a:rPr lang="en-US" sz="2400" dirty="0" smtClean="0">
                <a:solidFill>
                  <a:schemeClr val="bg1">
                    <a:lumMod val="50000"/>
                  </a:schemeClr>
                </a:solidFill>
              </a:rPr>
              <a:t>utilize </a:t>
            </a:r>
            <a:r>
              <a:rPr lang="en-US" sz="2400" dirty="0">
                <a:solidFill>
                  <a:schemeClr val="bg1">
                    <a:lumMod val="50000"/>
                  </a:schemeClr>
                </a:solidFill>
              </a:rPr>
              <a:t>SRS Bootcamp </a:t>
            </a:r>
            <a:r>
              <a:rPr lang="en-US" sz="2400" dirty="0" smtClean="0">
                <a:solidFill>
                  <a:schemeClr val="bg1">
                    <a:lumMod val="50000"/>
                  </a:schemeClr>
                </a:solidFill>
              </a:rPr>
              <a:t>curriculum</a:t>
            </a:r>
          </a:p>
          <a:p>
            <a:pPr marL="342900" indent="-342900">
              <a:buFont typeface="Arial" panose="020B0604020202020204" pitchFamily="34" charset="0"/>
              <a:buChar char="•"/>
            </a:pPr>
            <a:r>
              <a:rPr lang="en-US" sz="2400" dirty="0" smtClean="0">
                <a:solidFill>
                  <a:schemeClr val="bg1">
                    <a:lumMod val="50000"/>
                  </a:schemeClr>
                </a:solidFill>
              </a:rPr>
              <a:t>Audit Survey (Now Available)</a:t>
            </a:r>
            <a:endParaRPr lang="en-US" sz="2400" dirty="0" smtClean="0">
              <a:solidFill>
                <a:schemeClr val="bg1">
                  <a:lumMod val="50000"/>
                </a:schemeClr>
              </a:solidFill>
            </a:endParaRPr>
          </a:p>
          <a:p>
            <a:pPr algn="ctr"/>
            <a:endParaRPr lang="en-US" sz="2000" dirty="0" smtClean="0">
              <a:solidFill>
                <a:schemeClr val="bg1">
                  <a:lumMod val="50000"/>
                </a:schemeClr>
              </a:solidFill>
            </a:endParaRPr>
          </a:p>
          <a:p>
            <a:pPr algn="ctr"/>
            <a:endParaRPr lang="en-US" sz="2400" dirty="0">
              <a:solidFill>
                <a:schemeClr val="bg1">
                  <a:lumMod val="50000"/>
                </a:schemeClr>
              </a:solidFill>
            </a:endParaRPr>
          </a:p>
        </p:txBody>
      </p:sp>
      <p:sp>
        <p:nvSpPr>
          <p:cNvPr id="4" name="Title 1"/>
          <p:cNvSpPr txBox="1">
            <a:spLocks/>
          </p:cNvSpPr>
          <p:nvPr/>
        </p:nvSpPr>
        <p:spPr>
          <a:xfrm>
            <a:off x="1150936" y="397122"/>
            <a:ext cx="6833420" cy="5461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cap="none" spc="200">
                <a:solidFill>
                  <a:srgbClr val="F0652A"/>
                </a:solidFill>
                <a:latin typeface="+mj-lt"/>
                <a:ea typeface="+mj-ea"/>
                <a:cs typeface="+mj-cs"/>
              </a:defRPr>
            </a:lvl1pPr>
          </a:lstStyle>
          <a:p>
            <a:r>
              <a:rPr lang="en-US" dirty="0" smtClean="0"/>
              <a:t>Introduction</a:t>
            </a:r>
            <a:endParaRPr lang="en-US" dirty="0"/>
          </a:p>
        </p:txBody>
      </p:sp>
    </p:spTree>
    <p:extLst>
      <p:ext uri="{BB962C8B-B14F-4D97-AF65-F5344CB8AC3E}">
        <p14:creationId xmlns:p14="http://schemas.microsoft.com/office/powerpoint/2010/main" val="1147335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1216375" y="2597974"/>
            <a:ext cx="6720084" cy="3869519"/>
          </a:xfrm>
        </p:spPr>
        <p:txBody>
          <a:bodyPr>
            <a:normAutofit/>
          </a:bodyPr>
          <a:lstStyle/>
          <a:p>
            <a:pPr algn="ctr"/>
            <a:endParaRPr lang="en-US" sz="1500" b="1" dirty="0" smtClean="0"/>
          </a:p>
          <a:p>
            <a:pPr algn="ctr"/>
            <a:endParaRPr lang="en-US" sz="2600" b="1" dirty="0"/>
          </a:p>
          <a:p>
            <a:pPr algn="ctr"/>
            <a:r>
              <a:rPr lang="en-US" sz="2600" b="1" dirty="0" smtClean="0"/>
              <a:t>SRS </a:t>
            </a:r>
            <a:r>
              <a:rPr lang="en-US" sz="2600" b="1" dirty="0" smtClean="0"/>
              <a:t>Certified Facilitators Training— </a:t>
            </a:r>
            <a:r>
              <a:rPr lang="en-US" sz="2600" b="1" dirty="0" smtClean="0"/>
              <a:t>Oct. </a:t>
            </a:r>
            <a:r>
              <a:rPr lang="en-US" sz="2600" b="1" dirty="0" smtClean="0"/>
              <a:t>20-21</a:t>
            </a:r>
            <a:endParaRPr lang="en-US" sz="2600" b="1" dirty="0" smtClean="0"/>
          </a:p>
          <a:p>
            <a:pPr algn="ctr"/>
            <a:endParaRPr lang="en-US" dirty="0" smtClean="0"/>
          </a:p>
          <a:p>
            <a:pPr marL="342900" indent="-342900" algn="ctr">
              <a:buFont typeface="Arial"/>
              <a:buChar char="•"/>
            </a:pPr>
            <a:endParaRPr lang="en-US"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b="1" dirty="0" smtClean="0"/>
          </a:p>
          <a:p>
            <a:pPr marL="457200" indent="-457200">
              <a:buFont typeface="Arial" panose="020B0604020202020204" pitchFamily="34" charset="0"/>
              <a:buChar char="•"/>
            </a:pPr>
            <a:endParaRPr lang="en-US" sz="2800" b="1" dirty="0"/>
          </a:p>
        </p:txBody>
      </p:sp>
      <p:sp>
        <p:nvSpPr>
          <p:cNvPr id="3" name="Title 1"/>
          <p:cNvSpPr>
            <a:spLocks noGrp="1"/>
          </p:cNvSpPr>
          <p:nvPr>
            <p:ph type="title"/>
          </p:nvPr>
        </p:nvSpPr>
        <p:spPr>
          <a:xfrm>
            <a:off x="1155290" y="414540"/>
            <a:ext cx="6833420" cy="546139"/>
          </a:xfrm>
        </p:spPr>
        <p:txBody>
          <a:bodyPr>
            <a:normAutofit/>
          </a:bodyPr>
          <a:lstStyle/>
          <a:p>
            <a:r>
              <a:rPr lang="en-US" dirty="0" smtClean="0"/>
              <a:t>Stop and Mark Your Calendar!</a:t>
            </a:r>
            <a:endParaRPr lang="en-US" sz="2400" dirty="0"/>
          </a:p>
        </p:txBody>
      </p:sp>
    </p:spTree>
    <p:extLst>
      <p:ext uri="{BB962C8B-B14F-4D97-AF65-F5344CB8AC3E}">
        <p14:creationId xmlns:p14="http://schemas.microsoft.com/office/powerpoint/2010/main" val="1203209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50936" y="397122"/>
            <a:ext cx="6833420" cy="5461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cap="none" spc="200">
                <a:solidFill>
                  <a:srgbClr val="F0652A"/>
                </a:solidFill>
                <a:latin typeface="+mj-lt"/>
                <a:ea typeface="+mj-ea"/>
                <a:cs typeface="+mj-cs"/>
              </a:defRPr>
            </a:lvl1pPr>
          </a:lstStyle>
          <a:p>
            <a:r>
              <a:rPr lang="en-US" dirty="0" smtClean="0"/>
              <a:t>Stop and Mark Your Calendar!</a:t>
            </a:r>
            <a:endParaRPr lang="en-US" dirty="0"/>
          </a:p>
        </p:txBody>
      </p:sp>
      <p:sp>
        <p:nvSpPr>
          <p:cNvPr id="7" name="Content Placeholder 4"/>
          <p:cNvSpPr txBox="1">
            <a:spLocks/>
          </p:cNvSpPr>
          <p:nvPr/>
        </p:nvSpPr>
        <p:spPr>
          <a:xfrm>
            <a:off x="1268627" y="2323650"/>
            <a:ext cx="6720084" cy="3869519"/>
          </a:xfrm>
          <a:prstGeom prst="rect">
            <a:avLst/>
          </a:prstGeom>
        </p:spPr>
        <p:txBody>
          <a:bodyPr vert="horz" lIns="91440" tIns="45720" rIns="91440" bIns="45720" rtlCol="0" anchor="ctr" anchorCtr="0">
            <a:normAutofit/>
          </a:bodyPr>
          <a:lstStyle>
            <a:lvl1pPr marL="0" indent="0" algn="l" defTabSz="457200" rtl="0" eaLnBrk="1" latinLnBrk="0" hangingPunct="1">
              <a:lnSpc>
                <a:spcPct val="100000"/>
              </a:lnSpc>
              <a:spcBef>
                <a:spcPct val="20000"/>
              </a:spcBef>
              <a:buFont typeface="Arial"/>
              <a:buNone/>
              <a:defRPr sz="20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ct val="20000"/>
              </a:spcBef>
              <a:buFont typeface="Arial"/>
              <a:buChar char="•"/>
              <a:defRPr sz="20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ct val="20000"/>
              </a:spcBef>
              <a:buFont typeface="Arial"/>
              <a:buChar char="•"/>
              <a:defRPr sz="20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ct val="20000"/>
              </a:spcBef>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ct val="20000"/>
              </a:spcBef>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sz="1500" b="1" smtClean="0"/>
          </a:p>
          <a:p>
            <a:pPr algn="ctr"/>
            <a:endParaRPr lang="en-US" sz="1500" b="1" smtClean="0"/>
          </a:p>
          <a:p>
            <a:pPr algn="ctr"/>
            <a:endParaRPr lang="en-US" sz="1500" b="1" smtClean="0"/>
          </a:p>
          <a:p>
            <a:endParaRPr lang="en-US" sz="1500" b="1" smtClean="0"/>
          </a:p>
          <a:p>
            <a:pPr algn="ctr"/>
            <a:r>
              <a:rPr lang="en-US" sz="3200" b="1" smtClean="0"/>
              <a:t>Last Tuesday of each month 1 p.m. CST</a:t>
            </a:r>
          </a:p>
          <a:p>
            <a:pPr algn="ctr"/>
            <a:endParaRPr lang="en-US" sz="2800" b="1" smtClean="0"/>
          </a:p>
          <a:p>
            <a:pPr marL="342900" indent="-342900">
              <a:buFont typeface="Arial"/>
              <a:buChar char="•"/>
            </a:pPr>
            <a:r>
              <a:rPr lang="en-US" sz="2400" smtClean="0"/>
              <a:t>Please create a recurring event in your calendar</a:t>
            </a:r>
          </a:p>
          <a:p>
            <a:pPr marL="342900" indent="-342900">
              <a:buFont typeface="Arial"/>
              <a:buChar char="•"/>
            </a:pPr>
            <a:r>
              <a:rPr lang="en-US" sz="2400" smtClean="0"/>
              <a:t>You’ll receive an email invite monthly, please plan to ACCEPT it each time</a:t>
            </a:r>
          </a:p>
          <a:p>
            <a:endParaRPr lang="en-US" smtClean="0"/>
          </a:p>
          <a:p>
            <a:pPr marL="342900" indent="-342900" algn="ctr">
              <a:buFont typeface="Arial"/>
              <a:buChar char="•"/>
            </a:pPr>
            <a:endParaRPr lang="en-US" smtClean="0"/>
          </a:p>
          <a:p>
            <a:pPr marL="457200" indent="-457200">
              <a:buFont typeface="Arial" panose="020B0604020202020204" pitchFamily="34" charset="0"/>
              <a:buChar char="•"/>
            </a:pPr>
            <a:endParaRPr lang="en-US" sz="2800" smtClean="0"/>
          </a:p>
          <a:p>
            <a:pPr marL="457200" indent="-457200">
              <a:buFont typeface="Arial" panose="020B0604020202020204" pitchFamily="34" charset="0"/>
              <a:buChar char="•"/>
            </a:pPr>
            <a:endParaRPr lang="en-US" sz="2800" smtClean="0"/>
          </a:p>
          <a:p>
            <a:pPr marL="457200" indent="-457200">
              <a:buFont typeface="Arial" panose="020B0604020202020204" pitchFamily="34" charset="0"/>
              <a:buChar char="•"/>
            </a:pPr>
            <a:endParaRPr lang="en-US" sz="2800" b="1" smtClean="0"/>
          </a:p>
          <a:p>
            <a:pPr marL="457200" indent="-457200">
              <a:buFont typeface="Arial" panose="020B0604020202020204" pitchFamily="34" charset="0"/>
              <a:buChar char="•"/>
            </a:pPr>
            <a:endParaRPr lang="en-US" sz="2800" b="1" dirty="0"/>
          </a:p>
        </p:txBody>
      </p:sp>
    </p:spTree>
    <p:extLst>
      <p:ext uri="{BB962C8B-B14F-4D97-AF65-F5344CB8AC3E}">
        <p14:creationId xmlns:p14="http://schemas.microsoft.com/office/powerpoint/2010/main" val="874537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iStock_000018049571Small.jpg"/>
          <p:cNvPicPr>
            <a:picLocks noChangeAspect="1"/>
          </p:cNvPicPr>
          <p:nvPr/>
        </p:nvPicPr>
        <p:blipFill rotWithShape="1">
          <a:blip r:embed="rId2">
            <a:extLst>
              <a:ext uri="{28A0092B-C50C-407E-A947-70E740481C1C}">
                <a14:useLocalDpi xmlns:a14="http://schemas.microsoft.com/office/drawing/2010/main" val="0"/>
              </a:ext>
            </a:extLst>
          </a:blip>
          <a:srcRect b="1234"/>
          <a:stretch/>
        </p:blipFill>
        <p:spPr>
          <a:xfrm>
            <a:off x="0" y="0"/>
            <a:ext cx="9144000" cy="6307667"/>
          </a:xfrm>
          <a:prstGeom prst="rect">
            <a:avLst/>
          </a:prstGeom>
        </p:spPr>
      </p:pic>
      <p:sp>
        <p:nvSpPr>
          <p:cNvPr id="4" name="Rectangle 3"/>
          <p:cNvSpPr/>
          <p:nvPr/>
        </p:nvSpPr>
        <p:spPr>
          <a:xfrm>
            <a:off x="0" y="0"/>
            <a:ext cx="9144000" cy="6307667"/>
          </a:xfrm>
          <a:prstGeom prst="rect">
            <a:avLst/>
          </a:prstGeom>
          <a:solidFill>
            <a:srgbClr val="F0652A">
              <a:alpha val="8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4"/>
          <p:cNvSpPr txBox="1">
            <a:spLocks/>
          </p:cNvSpPr>
          <p:nvPr/>
        </p:nvSpPr>
        <p:spPr>
          <a:xfrm>
            <a:off x="1155290" y="701085"/>
            <a:ext cx="6833420" cy="559620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400" kern="1200" cap="none" spc="200">
                <a:solidFill>
                  <a:srgbClr val="F0652A"/>
                </a:solidFill>
                <a:latin typeface="+mj-lt"/>
                <a:ea typeface="+mj-ea"/>
                <a:cs typeface="+mj-cs"/>
              </a:defRPr>
            </a:lvl1pPr>
          </a:lstStyle>
          <a:p>
            <a:r>
              <a:rPr lang="en-US" sz="8000" baseline="30000" smtClean="0">
                <a:solidFill>
                  <a:schemeClr val="bg1"/>
                </a:solidFill>
              </a:rPr>
              <a:t>Prayer</a:t>
            </a:r>
            <a:r>
              <a:rPr lang="en-US" sz="3600" baseline="30000" smtClean="0">
                <a:solidFill>
                  <a:schemeClr val="bg1"/>
                </a:solidFill>
              </a:rPr>
              <a:t/>
            </a:r>
            <a:br>
              <a:rPr lang="en-US" sz="3600" baseline="30000" smtClean="0">
                <a:solidFill>
                  <a:schemeClr val="bg1"/>
                </a:solidFill>
              </a:rPr>
            </a:br>
            <a:endParaRPr lang="en-US" sz="3400" dirty="0">
              <a:solidFill>
                <a:schemeClr val="bg1"/>
              </a:solidFill>
            </a:endParaRPr>
          </a:p>
        </p:txBody>
      </p:sp>
    </p:spTree>
    <p:extLst>
      <p:ext uri="{BB962C8B-B14F-4D97-AF65-F5344CB8AC3E}">
        <p14:creationId xmlns:p14="http://schemas.microsoft.com/office/powerpoint/2010/main" val="86379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50936" y="397122"/>
            <a:ext cx="6833420" cy="5461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cap="none" spc="200">
                <a:solidFill>
                  <a:srgbClr val="F0652A"/>
                </a:solidFill>
                <a:latin typeface="+mj-lt"/>
                <a:ea typeface="+mj-ea"/>
                <a:cs typeface="+mj-cs"/>
              </a:defRPr>
            </a:lvl1pPr>
          </a:lstStyle>
          <a:p>
            <a:r>
              <a:rPr lang="en-US" dirty="0" smtClean="0"/>
              <a:t>Questions</a:t>
            </a:r>
            <a:endParaRPr lang="en-US" dirty="0"/>
          </a:p>
        </p:txBody>
      </p:sp>
      <p:sp>
        <p:nvSpPr>
          <p:cNvPr id="5" name="Rectangle 4"/>
          <p:cNvSpPr/>
          <p:nvPr/>
        </p:nvSpPr>
        <p:spPr>
          <a:xfrm>
            <a:off x="858520" y="2549218"/>
            <a:ext cx="7426960" cy="2554545"/>
          </a:xfrm>
          <a:prstGeom prst="rect">
            <a:avLst/>
          </a:prstGeom>
        </p:spPr>
        <p:txBody>
          <a:bodyPr wrap="square">
            <a:spAutoFit/>
          </a:bodyPr>
          <a:lstStyle/>
          <a:p>
            <a:pPr algn="ctr"/>
            <a:r>
              <a:rPr lang="en-US" sz="4000" dirty="0" smtClean="0">
                <a:solidFill>
                  <a:schemeClr val="bg1">
                    <a:lumMod val="50000"/>
                  </a:schemeClr>
                </a:solidFill>
              </a:rPr>
              <a:t>During the presentation, please submit your questions for the upcoming Q&amp;A time</a:t>
            </a:r>
          </a:p>
          <a:p>
            <a:pPr algn="ctr"/>
            <a:endParaRPr lang="en-US" sz="4000" dirty="0">
              <a:solidFill>
                <a:schemeClr val="bg1">
                  <a:lumMod val="50000"/>
                </a:schemeClr>
              </a:solidFill>
            </a:endParaRPr>
          </a:p>
        </p:txBody>
      </p:sp>
    </p:spTree>
    <p:extLst>
      <p:ext uri="{BB962C8B-B14F-4D97-AF65-F5344CB8AC3E}">
        <p14:creationId xmlns:p14="http://schemas.microsoft.com/office/powerpoint/2010/main" val="1221872852"/>
      </p:ext>
    </p:extLst>
  </p:cSld>
  <p:clrMapOvr>
    <a:masterClrMapping/>
  </p:clrMapOvr>
</p:sld>
</file>

<file path=ppt/theme/theme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23482</TotalTime>
  <Words>1521</Words>
  <Application>Microsoft Office PowerPoint</Application>
  <PresentationFormat>On-screen Show (4:3)</PresentationFormat>
  <Paragraphs>179</Paragraphs>
  <Slides>20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8_Office Theme</vt:lpstr>
      <vt:lpstr>PowerPoint Presentation</vt:lpstr>
      <vt:lpstr>PowerPoint Presentation</vt:lpstr>
      <vt:lpstr>PowerPoint Presentation</vt:lpstr>
      <vt:lpstr>PowerPoint Presentation</vt:lpstr>
      <vt:lpstr>PowerPoint Presentation</vt:lpstr>
      <vt:lpstr>Stop and Mark Your Calendar!</vt:lpstr>
      <vt:lpstr>PowerPoint Presentation</vt:lpstr>
      <vt:lpstr>PowerPoint Presentation</vt:lpstr>
      <vt:lpstr>PowerPoint Presentation</vt:lpstr>
      <vt:lpstr>PowerPoint Presentation</vt:lpstr>
      <vt:lpstr>PowerPoint Presentation</vt:lpstr>
      <vt:lpstr>Creating the Conditions for Provision</vt:lpstr>
      <vt:lpstr>PowerPoint Presentation</vt:lpstr>
      <vt:lpstr>Ministry Team Development</vt:lpstr>
      <vt:lpstr>PowerPoint Presentation</vt:lpstr>
      <vt:lpstr>Ministry Team Maintenance</vt:lpstr>
      <vt:lpstr>Leading Others</vt:lpstr>
      <vt:lpstr>Ministry Team Development</vt:lpstr>
      <vt:lpstr>Managing Yourself During Support Raising</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Creative Genius</dc:creator>
  <cp:keywords/>
  <dc:description/>
  <cp:lastModifiedBy>KaylaPaine</cp:lastModifiedBy>
  <cp:revision>516</cp:revision>
  <cp:lastPrinted>2015-08-25T17:01:39Z</cp:lastPrinted>
  <dcterms:created xsi:type="dcterms:W3CDTF">2014-03-03T22:15:11Z</dcterms:created>
  <dcterms:modified xsi:type="dcterms:W3CDTF">2015-09-29T15:58:37Z</dcterms:modified>
  <cp:category/>
</cp:coreProperties>
</file>